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9" r:id="rId3"/>
  </p:sldMasterIdLst>
  <p:notesMasterIdLst>
    <p:notesMasterId r:id="rId63"/>
  </p:notesMasterIdLst>
  <p:sldIdLst>
    <p:sldId id="257" r:id="rId4"/>
    <p:sldId id="380" r:id="rId5"/>
    <p:sldId id="296" r:id="rId6"/>
    <p:sldId id="381" r:id="rId7"/>
    <p:sldId id="382" r:id="rId8"/>
    <p:sldId id="349" r:id="rId9"/>
    <p:sldId id="350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53" r:id="rId20"/>
    <p:sldId id="355" r:id="rId21"/>
    <p:sldId id="354" r:id="rId22"/>
    <p:sldId id="356" r:id="rId23"/>
    <p:sldId id="357" r:id="rId24"/>
    <p:sldId id="358" r:id="rId25"/>
    <p:sldId id="383" r:id="rId26"/>
    <p:sldId id="329" r:id="rId27"/>
    <p:sldId id="330" r:id="rId28"/>
    <p:sldId id="384" r:id="rId29"/>
    <p:sldId id="331" r:id="rId30"/>
    <p:sldId id="366" r:id="rId31"/>
    <p:sldId id="389" r:id="rId32"/>
    <p:sldId id="332" r:id="rId33"/>
    <p:sldId id="333" r:id="rId34"/>
    <p:sldId id="334" r:id="rId35"/>
    <p:sldId id="336" r:id="rId36"/>
    <p:sldId id="335" r:id="rId37"/>
    <p:sldId id="339" r:id="rId38"/>
    <p:sldId id="340" r:id="rId39"/>
    <p:sldId id="385" r:id="rId40"/>
    <p:sldId id="386" r:id="rId41"/>
    <p:sldId id="387" r:id="rId42"/>
    <p:sldId id="388" r:id="rId43"/>
    <p:sldId id="341" r:id="rId44"/>
    <p:sldId id="342" r:id="rId45"/>
    <p:sldId id="343" r:id="rId46"/>
    <p:sldId id="360" r:id="rId47"/>
    <p:sldId id="361" r:id="rId48"/>
    <p:sldId id="344" r:id="rId49"/>
    <p:sldId id="348" r:id="rId50"/>
    <p:sldId id="363" r:id="rId51"/>
    <p:sldId id="364" r:id="rId52"/>
    <p:sldId id="365" r:id="rId53"/>
    <p:sldId id="368" r:id="rId54"/>
    <p:sldId id="369" r:id="rId55"/>
    <p:sldId id="390" r:id="rId56"/>
    <p:sldId id="370" r:id="rId57"/>
    <p:sldId id="371" r:id="rId58"/>
    <p:sldId id="372" r:id="rId59"/>
    <p:sldId id="373" r:id="rId60"/>
    <p:sldId id="374" r:id="rId61"/>
    <p:sldId id="375" r:id="rId62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9900"/>
    <a:srgbClr val="00FF00"/>
    <a:srgbClr val="FF3300"/>
    <a:srgbClr val="008A3E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0" autoAdjust="0"/>
    <p:restoredTop sz="38411" autoAdjust="0"/>
  </p:normalViewPr>
  <p:slideViewPr>
    <p:cSldViewPr>
      <p:cViewPr varScale="1">
        <p:scale>
          <a:sx n="75" d="100"/>
          <a:sy n="75" d="100"/>
        </p:scale>
        <p:origin x="-96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6AA82-D024-43CF-936D-19CC7B58933F}" type="datetimeFigureOut">
              <a:rPr lang="sr-Latn-CS" smtClean="0"/>
              <a:pPr/>
              <a:t>20.10.2019.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B1C-9E87-4C3A-B798-4F744FFD6F47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681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  <a:prstGeom prst="rect">
            <a:avLst/>
          </a:prstGeo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>
            <a:lvl1pPr>
              <a:defRPr sz="5400" b="1" cap="all" baseline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2918"/>
            <a:ext cx="8229600" cy="5857916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42C48D-24EA-4D12-ADEE-43EF64A47B5C}" type="datetimeFigureOut">
              <a:rPr lang="sr-Latn-CS" smtClean="0"/>
              <a:pPr>
                <a:defRPr/>
              </a:pPr>
              <a:t>20.10.2019.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/>
              <a:pPr/>
              <a:t>‹#›</a:t>
            </a:fld>
            <a:endParaRPr lang="hr-HR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32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76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2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87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6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09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53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3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84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17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20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8B7CEA-6526-4200-A7B0-4BD36F23C621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70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9" name="Picture 3" descr="poll.png"/>
          <p:cNvPicPr>
            <a:picLocks noChangeAspect="1"/>
          </p:cNvPicPr>
          <p:nvPr userDrawn="1"/>
        </p:nvPicPr>
        <p:blipFill>
          <a:blip r:embed="rId2">
            <a:lum bright="100000"/>
          </a:blip>
          <a:srcRect/>
          <a:stretch>
            <a:fillRect/>
          </a:stretch>
        </p:blipFill>
        <p:spPr bwMode="auto">
          <a:xfrm>
            <a:off x="2500313" y="2571750"/>
            <a:ext cx="66436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29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8764AC-3DED-4D74-AD16-FFA965807A0D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428604"/>
            <a:ext cx="533400" cy="24447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59C2B-4066-4E9A-88D9-D27AB1CEFFC5}" type="slidenum">
              <a:rPr lang="hr-HR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00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D8D1B9-894E-4E46-BE04-90CF59FE48C1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428604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2DD6B-B8B5-45AE-9B37-FBC7E105E864}" type="slidenum">
              <a:rPr lang="hr-HR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00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10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142852"/>
            <a:ext cx="8858312" cy="642942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643602"/>
          </a:xfrm>
        </p:spPr>
        <p:txBody>
          <a:bodyPr/>
          <a:lstStyle>
            <a:lvl1pPr>
              <a:buFont typeface="Calibri" pitchFamily="34" charset="0"/>
              <a:buChar char="–"/>
              <a:defRPr sz="2800"/>
            </a:lvl1pPr>
            <a:lvl2pPr>
              <a:buFont typeface="Calibri" pitchFamily="34" charset="0"/>
              <a:buChar char="–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Calibri" pitchFamily="34" charset="0"/>
              <a:buChar char="–"/>
              <a:defRPr/>
            </a:lvl4pPr>
            <a:lvl5pPr>
              <a:buFont typeface="Calibri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1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 hasCustomPrompt="1"/>
          </p:nvPr>
        </p:nvSpPr>
        <p:spPr>
          <a:xfrm>
            <a:off x="142844" y="-64223"/>
            <a:ext cx="8858312" cy="64294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hr-HR" dirty="0" smtClean="0"/>
              <a:t>Naslov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>
            <a:lvl1pPr>
              <a:buFont typeface="Calibri" pitchFamily="34" charset="0"/>
              <a:buChar char="–"/>
              <a:defRPr sz="2400"/>
            </a:lvl1pPr>
            <a:lvl2pPr>
              <a:buFont typeface="Calibri" pitchFamily="34" charset="0"/>
              <a:buChar char="–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Calibri" pitchFamily="34" charset="0"/>
              <a:buChar char="–"/>
              <a:defRPr sz="1800"/>
            </a:lvl4pPr>
            <a:lvl5pPr>
              <a:buFont typeface="Calibri" pitchFamily="34" charset="0"/>
              <a:buChar char="–"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9512" y="510737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1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3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2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4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05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79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046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28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42C48D-24EA-4D12-ADEE-43EF64A47B5C}" type="datetimeFigureOut">
              <a:rPr lang="sr-Latn-C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DD72BF-B849-4E00-8E72-529104776363}" type="slidenum">
              <a:rPr lang="hr-HR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08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8B7CEA-6526-4200-A7B0-4BD36F23C621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70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9" name="Picture 3" descr="poll.png"/>
          <p:cNvPicPr>
            <a:picLocks noChangeAspect="1"/>
          </p:cNvPicPr>
          <p:nvPr userDrawn="1"/>
        </p:nvPicPr>
        <p:blipFill>
          <a:blip r:embed="rId2">
            <a:lum bright="100000"/>
          </a:blip>
          <a:srcRect/>
          <a:stretch>
            <a:fillRect/>
          </a:stretch>
        </p:blipFill>
        <p:spPr bwMode="auto">
          <a:xfrm>
            <a:off x="2500313" y="2571750"/>
            <a:ext cx="66436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13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8764AC-3DED-4D74-AD16-FFA965807A0D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428604"/>
            <a:ext cx="533400" cy="24447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59C2B-4066-4E9A-88D9-D27AB1CEFFC5}" type="slidenum">
              <a:rPr lang="hr-HR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00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1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D8D1B9-894E-4E46-BE04-90CF59FE48C1}" type="datetimeFigureOut">
              <a:rPr lang="sr-Latn-C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20.10.2019.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428604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2DD6B-B8B5-45AE-9B37-FBC7E105E864}" type="slidenum">
              <a:rPr lang="hr-HR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hr-HR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00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1560" y="908720"/>
            <a:ext cx="81468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4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4356"/>
            <a:ext cx="8229600" cy="5786478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pic>
        <p:nvPicPr>
          <p:cNvPr id="4" name="Picture 3" descr="poll.pn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2500313" y="2571750"/>
            <a:ext cx="66436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977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1438" y="1000108"/>
            <a:ext cx="9001156" cy="56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Kliknite da biste uredili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  <p:pic>
        <p:nvPicPr>
          <p:cNvPr id="4" name="Picture 3" descr="poll.pn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2500313" y="2571750"/>
            <a:ext cx="66436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475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71252" y="5300649"/>
            <a:ext cx="3740727" cy="1662546"/>
          </a:xfrm>
          <a:custGeom>
            <a:avLst/>
            <a:gdLst>
              <a:gd name="connsiteX0" fmla="*/ 3621974 w 3740727"/>
              <a:gd name="connsiteY0" fmla="*/ 118754 h 1662546"/>
              <a:gd name="connsiteX1" fmla="*/ 11875 w 3740727"/>
              <a:gd name="connsiteY1" fmla="*/ 0 h 1662546"/>
              <a:gd name="connsiteX2" fmla="*/ 0 w 3740727"/>
              <a:gd name="connsiteY2" fmla="*/ 1662546 h 1662546"/>
              <a:gd name="connsiteX3" fmla="*/ 3740727 w 3740727"/>
              <a:gd name="connsiteY3" fmla="*/ 1662546 h 1662546"/>
              <a:gd name="connsiteX4" fmla="*/ 3621974 w 3740727"/>
              <a:gd name="connsiteY4" fmla="*/ 118754 h 16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727" h="1662546">
                <a:moveTo>
                  <a:pt x="3621974" y="118754"/>
                </a:moveTo>
                <a:lnTo>
                  <a:pt x="11875" y="0"/>
                </a:lnTo>
                <a:cubicBezTo>
                  <a:pt x="7917" y="554182"/>
                  <a:pt x="3958" y="1108364"/>
                  <a:pt x="0" y="1662546"/>
                </a:cubicBezTo>
                <a:lnTo>
                  <a:pt x="3740727" y="1662546"/>
                </a:lnTo>
                <a:lnTo>
                  <a:pt x="3621974" y="11875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966" y="116632"/>
            <a:ext cx="9072562" cy="3231654"/>
          </a:xfrm>
          <a:prstGeom prst="rect">
            <a:avLst/>
          </a:prstGeom>
          <a:effectLst>
            <a:outerShdw dist="38100" dir="2160000" algn="tl" rotWithShape="0">
              <a:schemeClr val="bg1">
                <a:alpha val="22000"/>
              </a:schemeClr>
            </a:outerShdw>
          </a:effectLst>
        </p:spPr>
        <p:txBody>
          <a:bodyPr wrap="square">
            <a:spAutoFit/>
          </a:bodyPr>
          <a:lstStyle/>
          <a:p>
            <a:pPr marL="1008000" indent="-1143000" fontAlgn="auto">
              <a:spcAft>
                <a:spcPts val="0"/>
              </a:spcAft>
              <a:defRPr/>
            </a:pPr>
            <a:r>
              <a:rPr lang="hr-HR" sz="6800" b="1" dirty="0" smtClean="0">
                <a:ln w="18415" cmpd="sng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ZNANOST, METODE</a:t>
            </a:r>
          </a:p>
          <a:p>
            <a:pPr marL="1008000" indent="-1143000" fontAlgn="auto">
              <a:spcAft>
                <a:spcPts val="0"/>
              </a:spcAft>
              <a:defRPr/>
            </a:pPr>
            <a:r>
              <a:rPr lang="hr-HR" sz="6800" b="1" dirty="0" smtClean="0">
                <a:ln w="18415" cmpd="sng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ISTRAŽIVANJA</a:t>
            </a:r>
          </a:p>
          <a:p>
            <a:pPr marL="1008000" indent="-1143000" fontAlgn="auto">
              <a:spcAft>
                <a:spcPts val="0"/>
              </a:spcAft>
              <a:defRPr/>
            </a:pPr>
            <a:r>
              <a:rPr lang="hr-HR" sz="6800" b="1" dirty="0" smtClean="0">
                <a:ln w="18415" cmpd="sng">
                  <a:noFill/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I TEORIJE</a:t>
            </a:r>
            <a:endParaRPr lang="hr-HR" sz="6800" b="1" dirty="0">
              <a:ln w="18415" cmpd="sng">
                <a:noFill/>
                <a:prstDash val="solid"/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4" name="Picture 3" descr="perspektiv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3888" y="1272394"/>
            <a:ext cx="5573575" cy="5641554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5" name="Straight Connector 4"/>
          <p:cNvCxnSpPr/>
          <p:nvPr/>
        </p:nvCxnSpPr>
        <p:spPr>
          <a:xfrm flipH="1" flipV="1">
            <a:off x="-480435" y="5257764"/>
            <a:ext cx="5112568" cy="144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36712"/>
            <a:ext cx="9144000" cy="4778278"/>
          </a:xfrm>
        </p:spPr>
        <p:txBody>
          <a:bodyPr>
            <a:noAutofit/>
          </a:bodyPr>
          <a:lstStyle/>
          <a:p>
            <a:pPr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UZROČNOST (KAUZALNOST)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promjena jedne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varijable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uzrokuje promjenu druge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ClrTx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nekad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promjena jedne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varijable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nije uzrok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promjene druge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(iako je došlo do promjene u zavisnoj varijabli)</a:t>
            </a:r>
          </a:p>
          <a:p>
            <a:pPr lvl="1">
              <a:buClrTx/>
              <a:buFont typeface="Calibri" pitchFamily="34" charset="0"/>
              <a:buChar char="─"/>
            </a:pP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npr: </a:t>
            </a:r>
            <a:r>
              <a:rPr lang="vi-VN" sz="2200" i="1" dirty="0"/>
              <a:t>učestalost </a:t>
            </a:r>
            <a:r>
              <a:rPr lang="vi-VN" sz="2200" b="1" i="1" dirty="0">
                <a:solidFill>
                  <a:srgbClr val="FFC000"/>
                </a:solidFill>
              </a:rPr>
              <a:t>krađe automobila </a:t>
            </a:r>
            <a:r>
              <a:rPr lang="vi-VN" sz="2200" i="1" dirty="0"/>
              <a:t>je veća za </a:t>
            </a:r>
            <a:r>
              <a:rPr lang="vi-VN" sz="2200" b="1" i="1" dirty="0">
                <a:solidFill>
                  <a:srgbClr val="FFC000"/>
                </a:solidFill>
              </a:rPr>
              <a:t>toplijeg </a:t>
            </a:r>
            <a:r>
              <a:rPr lang="vi-VN" sz="2200" b="1" i="1" dirty="0" smtClean="0">
                <a:solidFill>
                  <a:srgbClr val="FFC000"/>
                </a:solidFill>
              </a:rPr>
              <a:t>vremena</a:t>
            </a:r>
            <a:endParaRPr lang="hr-HR" sz="2200" b="1" i="1" dirty="0" smtClean="0">
              <a:solidFill>
                <a:srgbClr val="FFC000"/>
              </a:solidFill>
            </a:endParaRPr>
          </a:p>
          <a:p>
            <a:pPr lvl="1">
              <a:buClrTx/>
              <a:buFont typeface="Calibri" pitchFamily="34" charset="0"/>
              <a:buChar char="─"/>
            </a:pPr>
            <a:endParaRPr lang="hr-HR" sz="2200" b="1" dirty="0" smtClean="0">
              <a:solidFill>
                <a:srgbClr val="FFC000"/>
              </a:solidFill>
            </a:endParaRPr>
          </a:p>
          <a:p>
            <a:pPr lvl="1">
              <a:buClrTx/>
              <a:buFont typeface="Calibri" pitchFamily="34" charset="0"/>
              <a:buChar char="─"/>
            </a:pP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KORELACIJA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odnos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između dvije varijable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koji se pravilno pojavljuje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koji kazuje da je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promjena jedne varijable povezana s promjenama druge varijable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(nije uvijek slučaj)</a:t>
            </a:r>
          </a:p>
          <a:p>
            <a:pPr lvl="1">
              <a:buClrTx/>
              <a:buFont typeface="Calibri" pitchFamily="34" charset="0"/>
              <a:buChar char="─"/>
            </a:pPr>
            <a:r>
              <a:rPr lang="hr-HR" sz="2200" i="1" dirty="0" err="1" smtClean="0">
                <a:latin typeface="Calibri" pitchFamily="34" charset="0"/>
                <a:cs typeface="Calibri" pitchFamily="34" charset="0"/>
              </a:rPr>
              <a:t>npr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: broj smrtnih slučajeva u </a:t>
            </a:r>
            <a:r>
              <a:rPr lang="hr-HR" sz="22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bolnici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i kod </a:t>
            </a:r>
            <a:r>
              <a:rPr lang="hr-HR" sz="22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kuće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451048" y="44624"/>
            <a:ext cx="8153400" cy="990600"/>
          </a:xfrm>
        </p:spPr>
        <p:txBody>
          <a:bodyPr/>
          <a:lstStyle/>
          <a:p>
            <a:r>
              <a:rPr lang="hr-HR" sz="4000" b="1" dirty="0" smtClean="0"/>
              <a:t>UZROČNOST / KORELACIJA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24746" y="3212976"/>
            <a:ext cx="3111840" cy="571504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TEMPERATURA ZRAKA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84608" y="3212976"/>
            <a:ext cx="3291848" cy="571504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KRAĐA AUTOMOBILA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505563" y="3196188"/>
            <a:ext cx="510068" cy="605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9394" y="5805264"/>
            <a:ext cx="3111840" cy="571504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BORAVAK U BOLNICI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29256" y="5805264"/>
            <a:ext cx="2571768" cy="571504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SMRTNOST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527887" y="5840983"/>
            <a:ext cx="55471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298 - 299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8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uiExpand="1" animBg="1"/>
      <p:bldP spid="8" grpId="0" uiExpand="1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36" y="-7374"/>
            <a:ext cx="8153400" cy="700070"/>
          </a:xfrm>
        </p:spPr>
        <p:txBody>
          <a:bodyPr>
            <a:noAutofit/>
          </a:bodyPr>
          <a:lstStyle/>
          <a:p>
            <a:r>
              <a:rPr lang="hr-HR" sz="4000" dirty="0" smtClean="0"/>
              <a:t>KORELACIJA</a:t>
            </a:r>
            <a:endParaRPr lang="hr-HR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1484784"/>
            <a:ext cx="9079057" cy="2359149"/>
            <a:chOff x="0" y="1285860"/>
            <a:chExt cx="9079057" cy="23591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0" y="1285860"/>
              <a:ext cx="9079057" cy="17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28596" y="2998678"/>
              <a:ext cx="2286016" cy="646331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pozitivna</a:t>
              </a:r>
              <a:r>
                <a:rPr lang="hr-HR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dirty="0" smtClean="0">
                  <a:latin typeface="Calibri" pitchFamily="34" charset="0"/>
                  <a:cs typeface="Calibri" pitchFamily="34" charset="0"/>
                </a:rPr>
                <a:t>korelacija (+1.00)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6149" y="2998678"/>
              <a:ext cx="2143140" cy="646331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nema</a:t>
              </a:r>
              <a:r>
                <a:rPr lang="hr-HR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korelacije</a:t>
              </a:r>
              <a:r>
                <a:rPr lang="hr-HR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dirty="0" smtClean="0">
                  <a:latin typeface="Calibri" pitchFamily="34" charset="0"/>
                  <a:cs typeface="Calibri" pitchFamily="34" charset="0"/>
                </a:rPr>
                <a:t>(0.00)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2264" y="2998678"/>
              <a:ext cx="2214578" cy="646331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negativna</a:t>
              </a:r>
              <a:r>
                <a:rPr lang="hr-HR" dirty="0" smtClean="0">
                  <a:latin typeface="Calibri" pitchFamily="34" charset="0"/>
                  <a:cs typeface="Calibri" pitchFamily="34" charset="0"/>
                </a:rPr>
                <a:t> korelacija (-1.00)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6286512" y="4357694"/>
            <a:ext cx="2714644" cy="1500198"/>
          </a:xfrm>
          <a:prstGeom prst="roundRect">
            <a:avLst>
              <a:gd name="adj" fmla="val 6376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djeca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 gledaju TV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to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čitaju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knjige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hr-H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4282" y="4357694"/>
            <a:ext cx="2643206" cy="1500198"/>
          </a:xfrm>
          <a:prstGeom prst="roundRect">
            <a:avLst>
              <a:gd name="adj" fmla="val 6376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se učenici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duže pripremaju</a:t>
            </a:r>
            <a:r>
              <a:rPr lang="hr-HR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za ispit, to je njihov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uspjeh bolji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hr-H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43240" y="4357694"/>
            <a:ext cx="2857520" cy="1500198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češće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adolescenti </a:t>
            </a:r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jedu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doručak, to je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dirty="0" smtClean="0">
                <a:solidFill>
                  <a:srgbClr val="0099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njihova </a:t>
            </a:r>
            <a:r>
              <a:rPr lang="hr-HR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težina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hr-H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09438" y="6381328"/>
            <a:ext cx="2558706" cy="308714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ZAVISNA VARIJABLA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09438" y="6021288"/>
            <a:ext cx="2558706" cy="30871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NEZAVISNA VARIJABLA</a:t>
            </a:r>
          </a:p>
        </p:txBody>
      </p:sp>
    </p:spTree>
    <p:extLst>
      <p:ext uri="{BB962C8B-B14F-4D97-AF65-F5344CB8AC3E}">
        <p14:creationId xmlns:p14="http://schemas.microsoft.com/office/powerpoint/2010/main" val="277930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 animBg="1"/>
      <p:bldP spid="16" grpId="0" build="allAtOnce" animBg="1"/>
      <p:bldP spid="17" grpId="0" build="allAtOnce" animBg="1"/>
      <p:bldP spid="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173939" y="1331648"/>
            <a:ext cx="6859585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596" y="37309"/>
            <a:ext cx="8319868" cy="571504"/>
          </a:xfrm>
        </p:spPr>
        <p:txBody>
          <a:bodyPr>
            <a:noAutofit/>
          </a:bodyPr>
          <a:lstStyle/>
          <a:p>
            <a:pPr algn="r"/>
            <a:r>
              <a:rPr lang="hr-HR" sz="4000" dirty="0" smtClean="0"/>
              <a:t>KORELACIJA</a:t>
            </a:r>
            <a:endParaRPr lang="hr-HR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74949"/>
              </p:ext>
            </p:extLst>
          </p:nvPr>
        </p:nvGraphicFramePr>
        <p:xfrm>
          <a:off x="103774" y="188640"/>
          <a:ext cx="1928827" cy="569145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{0660B408-B3CF-4A94-85FC-2B1E0A45F4A2}</a:tableStyleId>
              </a:tblPr>
              <a:tblGrid>
                <a:gridCol w="5000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4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8"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b="1" u="none" strike="noStrike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Osoba</a:t>
                      </a:r>
                      <a:endParaRPr lang="hr-HR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6C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b="1" u="none" strike="noStrike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Visina</a:t>
                      </a:r>
                      <a:endParaRPr lang="hr-HR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6C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Tempera -</a:t>
                      </a:r>
                      <a:r>
                        <a:rPr lang="hr-HR" sz="1050" b="1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ment</a:t>
                      </a:r>
                      <a:endParaRPr lang="hr-HR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6C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180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75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66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60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90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60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42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162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42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60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81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39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48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69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72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57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173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75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18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171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57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168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84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6810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170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u="none" strike="noStrike" dirty="0">
                          <a:latin typeface="Calibri" pitchFamily="34" charset="0"/>
                          <a:cs typeface="Calibri" pitchFamily="34" charset="0"/>
                        </a:rPr>
                        <a:t>39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317" marR="9317" marT="9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28050" y="546193"/>
            <a:ext cx="1857388" cy="229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732160" y="3152527"/>
            <a:ext cx="4944043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752403" y="3223171"/>
            <a:ext cx="794" cy="27931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8050" y="793716"/>
            <a:ext cx="1857388" cy="241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38" name="Straight Connector 37"/>
          <p:cNvCxnSpPr/>
          <p:nvPr/>
        </p:nvCxnSpPr>
        <p:spPr>
          <a:xfrm rot="10800000">
            <a:off x="2701741" y="3682752"/>
            <a:ext cx="1571636" cy="158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339931" y="3738710"/>
            <a:ext cx="0" cy="22776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traight Connector 42"/>
          <p:cNvSpPr/>
          <p:nvPr/>
        </p:nvSpPr>
        <p:spPr>
          <a:xfrm flipV="1">
            <a:off x="3747112" y="2903284"/>
            <a:ext cx="4071966" cy="2000264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CS"/>
          </a:p>
        </p:txBody>
      </p:sp>
      <p:sp>
        <p:nvSpPr>
          <p:cNvPr id="44" name="Rectangle 43"/>
          <p:cNvSpPr/>
          <p:nvPr/>
        </p:nvSpPr>
        <p:spPr>
          <a:xfrm>
            <a:off x="128050" y="1045896"/>
            <a:ext cx="1857388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746980" y="4003425"/>
            <a:ext cx="1150159" cy="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2993733" y="5023007"/>
            <a:ext cx="1894965" cy="15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28050" y="1331648"/>
            <a:ext cx="1857388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50" name="Straight Connector 49"/>
          <p:cNvCxnSpPr/>
          <p:nvPr/>
        </p:nvCxnSpPr>
        <p:spPr>
          <a:xfrm rot="10800000">
            <a:off x="2694587" y="2298446"/>
            <a:ext cx="4786346" cy="15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544016" y="2366561"/>
            <a:ext cx="1159" cy="36047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77991" y="3265884"/>
            <a:ext cx="1143008" cy="58477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+0.63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8050" y="1617400"/>
            <a:ext cx="1857388" cy="214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2732160" y="4003425"/>
            <a:ext cx="3729582" cy="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533973" y="4102438"/>
            <a:ext cx="0" cy="1868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rot="20042956">
            <a:off x="3033219" y="2744664"/>
            <a:ext cx="5232068" cy="2302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 cstate="email"/>
          <a:srcRect r="65946"/>
          <a:stretch/>
        </p:blipFill>
        <p:spPr bwMode="auto">
          <a:xfrm>
            <a:off x="2244246" y="608812"/>
            <a:ext cx="2111730" cy="121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3520970" y="1259784"/>
            <a:ext cx="780690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+1.00</a:t>
            </a:r>
          </a:p>
        </p:txBody>
      </p:sp>
    </p:spTree>
    <p:extLst>
      <p:ext uri="{BB962C8B-B14F-4D97-AF65-F5344CB8AC3E}">
        <p14:creationId xmlns:p14="http://schemas.microsoft.com/office/powerpoint/2010/main" val="102860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43" grpId="0" animBg="1"/>
      <p:bldP spid="44" grpId="0" animBg="1"/>
      <p:bldP spid="49" grpId="0" animBg="1"/>
      <p:bldP spid="54" grpId="0" animBg="1"/>
      <p:bldP spid="55" grpId="0" animBg="1"/>
      <p:bldP spid="2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643438" y="1409356"/>
            <a:ext cx="4000528" cy="2357454"/>
          </a:xfrm>
          <a:prstGeom prst="roundRect">
            <a:avLst>
              <a:gd name="adj" fmla="val 256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5720" y="1409356"/>
            <a:ext cx="4000528" cy="2357454"/>
          </a:xfrm>
          <a:prstGeom prst="roundRect">
            <a:avLst>
              <a:gd name="adj" fmla="val 306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4123976"/>
            <a:ext cx="9144000" cy="1714512"/>
          </a:xfrm>
        </p:spPr>
        <p:txBody>
          <a:bodyPr>
            <a:normAutofit fontScale="92500" lnSpcReduction="10000"/>
          </a:bodyPr>
          <a:lstStyle/>
          <a:p>
            <a:pPr marL="504000" indent="-360000">
              <a:spcBef>
                <a:spcPts val="1200"/>
              </a:spcBef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7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stvarnosti se preklapaju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(i kombiniraju)</a:t>
            </a:r>
            <a:r>
              <a:rPr lang="hr-HR" sz="27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700" dirty="0" smtClean="0">
                <a:latin typeface="Calibri" pitchFamily="34" charset="0"/>
                <a:cs typeface="Calibri" pitchFamily="34" charset="0"/>
              </a:rPr>
              <a:t>kvalitativni i kvantitativni pristup istraživanju</a:t>
            </a:r>
          </a:p>
          <a:p>
            <a:pPr marL="504000" indent="-360000">
              <a:spcBef>
                <a:spcPts val="1800"/>
              </a:spcBef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700" i="1" dirty="0" smtClean="0">
                <a:latin typeface="Calibri" pitchFamily="34" charset="0"/>
                <a:cs typeface="Calibri" pitchFamily="34" charset="0"/>
              </a:rPr>
              <a:t>primjer s istraživanjem siromaštva (</a:t>
            </a:r>
            <a:r>
              <a:rPr lang="hr-HR" sz="27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kvantitativni</a:t>
            </a:r>
            <a:r>
              <a:rPr lang="hr-HR" sz="2700" i="1" dirty="0" smtClean="0">
                <a:latin typeface="Calibri" pitchFamily="34" charset="0"/>
                <a:cs typeface="Calibri" pitchFamily="34" charset="0"/>
              </a:rPr>
              <a:t>) i kako žive siromašni (</a:t>
            </a:r>
            <a:r>
              <a:rPr lang="hr-HR" sz="27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kvalitativni</a:t>
            </a:r>
            <a:r>
              <a:rPr lang="hr-HR" sz="27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153400" cy="620688"/>
          </a:xfrm>
        </p:spPr>
        <p:txBody>
          <a:bodyPr/>
          <a:lstStyle/>
          <a:p>
            <a:r>
              <a:rPr lang="hr-HR" sz="4000" b="1" dirty="0" smtClean="0"/>
              <a:t>2 </a:t>
            </a:r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PRISTUPA</a:t>
            </a:r>
            <a:r>
              <a:rPr lang="hr-HR" sz="4000" b="1" dirty="0" smtClean="0"/>
              <a:t> ISTRAŽIVANJU</a:t>
            </a:r>
          </a:p>
        </p:txBody>
      </p:sp>
      <p:sp>
        <p:nvSpPr>
          <p:cNvPr id="6" name="Pravokutnik 6"/>
          <p:cNvSpPr/>
          <p:nvPr/>
        </p:nvSpPr>
        <p:spPr>
          <a:xfrm>
            <a:off x="571472" y="980728"/>
            <a:ext cx="3429024" cy="857256"/>
          </a:xfrm>
          <a:prstGeom prst="roundRect">
            <a:avLst>
              <a:gd name="adj" fmla="val 5585"/>
            </a:avLst>
          </a:prstGeom>
          <a:solidFill>
            <a:srgbClr val="FF3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KVANTITATIVNO 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ravokutnik 6"/>
          <p:cNvSpPr/>
          <p:nvPr/>
        </p:nvSpPr>
        <p:spPr>
          <a:xfrm>
            <a:off x="4929190" y="980728"/>
            <a:ext cx="3429024" cy="857256"/>
          </a:xfrm>
          <a:prstGeom prst="roundRect">
            <a:avLst>
              <a:gd name="adj" fmla="val 5585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KVALITATIVNO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1945129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 smtClean="0">
                <a:latin typeface="Calibri" pitchFamily="34" charset="0"/>
                <a:cs typeface="Calibri" pitchFamily="34" charset="0"/>
              </a:rPr>
              <a:t>temelji se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brojkama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mjerenjima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te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statističkim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matematičkim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metodama</a:t>
            </a:r>
            <a:endParaRPr lang="hr-HR" sz="26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6314" y="1945129"/>
            <a:ext cx="371477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 smtClean="0">
                <a:latin typeface="Calibri" pitchFamily="34" charset="0"/>
                <a:cs typeface="Calibri" pitchFamily="34" charset="0"/>
              </a:rPr>
              <a:t>usmjereno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značenja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koja ljudi pridaju pojavama (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subjektivni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opis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interpretacija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4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3" grpId="0" build="p"/>
      <p:bldP spid="6" grpId="0" uiExpand="1" build="allAtOnce" animBg="1"/>
      <p:bldP spid="7" grpId="0" uiExpand="1" build="allAtOnce" animBg="1"/>
      <p:bldP spid="9" grpId="0" build="allAtOnce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026"/>
          <p:cNvSpPr>
            <a:spLocks noChangeArrowheads="1"/>
          </p:cNvSpPr>
          <p:nvPr/>
        </p:nvSpPr>
        <p:spPr bwMode="auto">
          <a:xfrm>
            <a:off x="71406" y="142852"/>
            <a:ext cx="4857784" cy="4214842"/>
          </a:xfrm>
          <a:prstGeom prst="roundRect">
            <a:avLst/>
          </a:prstGeom>
          <a:gradFill flip="none" rotWithShape="1">
            <a:gsLst>
              <a:gs pos="0">
                <a:srgbClr val="FF3300">
                  <a:shade val="30000"/>
                  <a:satMod val="115000"/>
                </a:srgbClr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1998.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stručnjaci </a:t>
            </a:r>
            <a:r>
              <a:rPr kumimoji="0" lang="hr-HR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Svjetske </a:t>
            </a:r>
            <a:r>
              <a:rPr kumimoji="0" lang="hr-HR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banke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i naš </a:t>
            </a:r>
            <a:r>
              <a:rPr kumimoji="0" lang="hr-HR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Državni zavod za statistiku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proveli istraživanje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Ispitano je </a:t>
            </a: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3123 kućanstva </a:t>
            </a:r>
            <a:r>
              <a:rPr kumimoji="0" lang="hr-HR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(9433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stanovnika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).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Apsolutno siromašnim</a:t>
            </a:r>
            <a:r>
              <a:rPr lang="hr-HR" sz="2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prema njihovim definicijama,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je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onaj pojedinac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koji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je </a:t>
            </a:r>
            <a:endParaRPr kumimoji="0" lang="hr-HR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dnevno </a:t>
            </a: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imao 4,3 $ (30 kn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odnosno </a:t>
            </a: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900 kn mjesečno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).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Oval 1028"/>
          <p:cNvSpPr>
            <a:spLocks noChangeArrowheads="1"/>
          </p:cNvSpPr>
          <p:nvPr/>
        </p:nvSpPr>
        <p:spPr bwMode="auto">
          <a:xfrm>
            <a:off x="4429124" y="3357562"/>
            <a:ext cx="4500562" cy="3362324"/>
          </a:xfrm>
          <a:prstGeom prst="roundRect">
            <a:avLst/>
          </a:prstGeom>
          <a:gradFill flip="none" rotWithShape="1">
            <a:gsLst>
              <a:gs pos="0">
                <a:srgbClr val="9A0000">
                  <a:shade val="30000"/>
                  <a:satMod val="115000"/>
                </a:srgbClr>
              </a:gs>
              <a:gs pos="50000">
                <a:srgbClr val="9A0000">
                  <a:shade val="67500"/>
                  <a:satMod val="115000"/>
                </a:srgbClr>
              </a:gs>
              <a:gs pos="100000">
                <a:srgbClr val="9A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Nacionalni prag siromaštva</a:t>
            </a: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ili granica relativne  bijede</a:t>
            </a: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je </a:t>
            </a: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onaj prag koji određuje </a:t>
            </a: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koliko pojedincu ostane </a:t>
            </a: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kad podmiri sve račune </a:t>
            </a: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 osigura prehranu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. 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1027"/>
          <p:cNvSpPr>
            <a:spLocks noChangeArrowheads="1"/>
          </p:cNvSpPr>
          <p:nvPr/>
        </p:nvSpPr>
        <p:spPr bwMode="auto">
          <a:xfrm>
            <a:off x="5000628" y="428604"/>
            <a:ext cx="3929058" cy="3143296"/>
          </a:xfrm>
          <a:prstGeom prst="roundRect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36000" tIns="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REZULTATI ISTRAŽIVANJA:</a:t>
            </a:r>
            <a:endParaRPr kumimoji="0" lang="hr-H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U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RH tada je bilo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4,8 %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apsolutno siromašnog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2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kumimoji="0" lang="hr-HR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tanovništva</a:t>
            </a:r>
            <a:endParaRPr kumimoji="0" lang="hr-HR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2400" i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(210 000 stanovnika)</a:t>
            </a:r>
            <a:endParaRPr kumimoji="0" lang="en-GB" sz="240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2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build="allAtOnce" animBg="1"/>
      <p:bldP spid="7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100010" y="71438"/>
            <a:ext cx="4114800" cy="3429000"/>
          </a:xfrm>
          <a:prstGeom prst="ellipse">
            <a:avLst/>
          </a:prstGeom>
          <a:gradFill flip="none" rotWithShape="1">
            <a:gsLst>
              <a:gs pos="0">
                <a:srgbClr val="FF3300">
                  <a:shade val="30000"/>
                  <a:satMod val="115000"/>
                </a:srgbClr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FF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ŠTO ZNAČI BITI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SIROMAŠAN U RH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(prema tim istraživanjima)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3857620" y="533400"/>
            <a:ext cx="5143536" cy="4610112"/>
          </a:xfrm>
          <a:prstGeom prst="ellipse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288000" marR="0" lvl="0" indent="-288000" algn="ctr" defTabSz="914400" eaLnBrk="1" fontAlgn="auto" latinLnBrk="0" hangingPunct="1"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Jesti siromašnu i jednoličnu </a:t>
            </a:r>
          </a:p>
          <a:p>
            <a:pPr marR="0" lvl="0" algn="ctr" defTabSz="91440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hranu </a:t>
            </a:r>
            <a:r>
              <a:rPr kumimoji="0" lang="hr-HR" sz="24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(kruh, krumpir, mlijeko)</a:t>
            </a:r>
          </a:p>
          <a:p>
            <a:pPr marL="288000" marR="0" lvl="0" indent="-288000" algn="ctr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Niža potrošnja </a:t>
            </a:r>
            <a:r>
              <a:rPr kumimoji="0" lang="hr-HR" sz="24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(sve se </a:t>
            </a:r>
            <a:r>
              <a:rPr kumimoji="0" lang="hr-HR" sz="24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smatra </a:t>
            </a:r>
            <a:br>
              <a:rPr kumimoji="0" lang="hr-HR" sz="24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luksuzom</a:t>
            </a:r>
            <a:r>
              <a:rPr kumimoji="0" lang="hr-HR" sz="24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marR="0" lvl="0" indent="-288000" algn="ctr" defTabSz="914400" eaLnBrk="1" fontAlgn="auto" latinLnBrk="0" hangingPunct="1">
              <a:lnSpc>
                <a:spcPts val="32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Neposjedovanje ušteđevine</a:t>
            </a:r>
          </a:p>
          <a:p>
            <a:pPr marL="288000" marR="0" lvl="0" indent="-288000" algn="ctr" defTabSz="914400" eaLnBrk="1" fontAlgn="auto" latinLnBrk="0" hangingPunct="1">
              <a:lnSpc>
                <a:spcPts val="32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Zaduženost</a:t>
            </a:r>
          </a:p>
          <a:p>
            <a:pPr marL="288000" marR="0" lvl="0" indent="-288000" algn="ctr" defTabSz="914400" eaLnBrk="1" fontAlgn="auto" latinLnBrk="0" hangingPunct="1">
              <a:lnSpc>
                <a:spcPts val="32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Loš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i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nezagrijan 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stan</a:t>
            </a:r>
          </a:p>
          <a:p>
            <a:pPr marL="288000" marR="0" lvl="0" indent="-288000" algn="ctr" defTabSz="914400" eaLnBrk="1" fontAlgn="auto" latinLnBrk="0" hangingPunct="1">
              <a:lnSpc>
                <a:spcPts val="32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‒"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Calibri" pitchFamily="34" charset="0"/>
                <a:cs typeface="Calibri" pitchFamily="34" charset="0"/>
              </a:rPr>
              <a:t> Niže obrazovanje  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285720" y="2857496"/>
            <a:ext cx="4643470" cy="3886200"/>
          </a:xfrm>
          <a:prstGeom prst="ellipse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Siromašni se ne školuju, </a:t>
            </a:r>
            <a:r>
              <a:rPr kumimoji="0" lang="hr-H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ostaju nepismeni</a:t>
            </a: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, žive od povremene zarade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ili rade na crno, obitelji imaju više djece,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žive na rubovima grada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3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1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__main__\Desktop\kvalitativno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71470" y="2643207"/>
            <a:ext cx="5686412" cy="4286255"/>
          </a:xfrm>
          <a:prstGeom prst="rect">
            <a:avLst/>
          </a:prstGeom>
          <a:noFill/>
        </p:spPr>
      </p:pic>
      <p:pic>
        <p:nvPicPr>
          <p:cNvPr id="6" name="Picture 5" descr="kvantitativno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28926" y="-24"/>
            <a:ext cx="6215074" cy="465090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42844" y="476672"/>
            <a:ext cx="3000396" cy="1809320"/>
          </a:xfrm>
          <a:prstGeom prst="rightArrow">
            <a:avLst/>
          </a:prstGeom>
          <a:solidFill>
            <a:srgbClr val="FF33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KVANTITATIVNO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5436096" y="4941168"/>
            <a:ext cx="2850680" cy="1702542"/>
          </a:xfrm>
          <a:prstGeom prst="rightArrow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KVALITATIVNO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8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8" grpId="0" uiExpand="1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-1_376239S0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5878" t="1205" r="1553"/>
          <a:stretch>
            <a:fillRect/>
          </a:stretch>
        </p:blipFill>
        <p:spPr>
          <a:xfrm>
            <a:off x="0" y="764704"/>
            <a:ext cx="9144000" cy="5951537"/>
          </a:xfrm>
        </p:spPr>
      </p:pic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379040" y="-27384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hr-HR" sz="4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Kvantitativno</a:t>
            </a:r>
            <a:endParaRPr lang="hr-HR" sz="40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4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estorni.jpg"/>
          <p:cNvPicPr>
            <a:picLocks noGrp="1" noChangeAspect="1"/>
          </p:cNvPicPr>
          <p:nvPr>
            <p:ph sz="quarter" idx="4294967295"/>
          </p:nvPr>
        </p:nvPicPr>
        <p:blipFill>
          <a:blip r:embed="rId2" cstate="email"/>
          <a:stretch>
            <a:fillRect/>
          </a:stretch>
        </p:blipFill>
        <p:spPr>
          <a:xfrm>
            <a:off x="1010763" y="38968"/>
            <a:ext cx="7301913" cy="6649293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 rot="16200000">
            <a:off x="-2776128" y="2568216"/>
            <a:ext cx="6757864" cy="99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r>
              <a:rPr lang="hr-HR" sz="5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Kvalitativno</a:t>
            </a:r>
            <a:endParaRPr lang="hr-HR" sz="4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7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eblijina.jp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124744"/>
            <a:ext cx="9144000" cy="5035550"/>
          </a:xfrm>
          <a:prstGeom prst="rect">
            <a:avLst/>
          </a:prstGeom>
        </p:spPr>
      </p:pic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>
          <a:xfrm>
            <a:off x="323528" y="188640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hr-HR" sz="4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Kvantitativno</a:t>
            </a:r>
            <a:endParaRPr lang="hr-HR" sz="40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-684584" y="4005064"/>
            <a:ext cx="1584176" cy="17281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305231"/>
              </p:ext>
            </p:extLst>
          </p:nvPr>
        </p:nvGraphicFramePr>
        <p:xfrm>
          <a:off x="395536" y="1022906"/>
          <a:ext cx="8352932" cy="564644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0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86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0735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07350"/>
              </a:tblGrid>
              <a:tr h="230531">
                <a:tc rowSpan="2" gridSpan="2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učenik / učenica</a:t>
                      </a:r>
                      <a:endParaRPr lang="hr-HR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gridSpan="10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1152000" algn="l" fontAlgn="ctr"/>
                      <a:r>
                        <a:rPr lang="hr-HR" sz="14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zadaća </a:t>
                      </a:r>
                      <a:r>
                        <a:rPr lang="hr-HR" sz="14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br</a:t>
                      </a:r>
                      <a:endParaRPr lang="hr-HR" sz="14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52000" algn="l" fontAlgn="ctr"/>
                      <a:endParaRPr lang="hr-HR" sz="14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242">
                <a:tc gridSpan="2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IX.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X.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CRNKOVIĆ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Tara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noProof="0" dirty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DRAGOSLAVIĆ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Eli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FABIJANIĆ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Mislav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GLIGORA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Helena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HERENDA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Dorijan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JELIČIĆ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Melani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JOVANOVIĆ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Lucia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/>
                      <a:r>
                        <a:rPr kumimoji="0" lang="hr-HR" sz="1200" b="1" i="0" u="none" strike="noStrike" kern="1200" dirty="0" smtClean="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rPr>
                        <a:t>KARAVANIĆ</a:t>
                      </a:r>
                      <a:r>
                        <a:rPr kumimoji="0" lang="hr-HR" sz="1200" b="0" i="0" u="none" strike="noStrike" kern="1200" dirty="0" smtClean="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rPr>
                        <a:t> Ema</a:t>
                      </a:r>
                      <a:endParaRPr kumimoji="0" lang="hr-HR" sz="1200" b="0" i="0" u="none" strike="noStrike" kern="1200" dirty="0">
                        <a:solidFill>
                          <a:schemeClr val="bg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KARAVANIĆ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MARŽIĆ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noProof="0" dirty="0" smtClean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MIOČIĆ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PENDE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Ivana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PERIŠIĆ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ŠKODA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Ivan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ŠKUNCA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Anton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ŠUGAR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Katarina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noProof="0" dirty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ŠUPRAHA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David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Dora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noProof="0" dirty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TURKOVIĆ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Sara Antonija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VALENTIĆ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Franćeska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24544" y="269399"/>
            <a:ext cx="4788024" cy="753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lnSpc>
                <a:spcPts val="2000"/>
              </a:lnSpc>
              <a:defRPr/>
            </a:pPr>
            <a:r>
              <a:rPr lang="hr-HR" sz="3600" b="1" kern="0" dirty="0" smtClean="0">
                <a:solidFill>
                  <a:srgbClr val="FFC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DOMAĆA ZADAĆA</a:t>
            </a:r>
          </a:p>
          <a:p>
            <a:pPr algn="ctr" eaLnBrk="0" hangingPunct="0">
              <a:lnSpc>
                <a:spcPts val="2000"/>
              </a:lnSpc>
            </a:pPr>
            <a:r>
              <a:rPr lang="hr-HR" sz="2000" u="sng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srednja-skola.github.io/sociologija</a:t>
            </a:r>
            <a:endParaRPr lang="hr-HR" sz="3600" i="1" u="sng" kern="0" dirty="0" smtClean="0">
              <a:solidFill>
                <a:prstClr val="white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0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ruktura_potrošnj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656913"/>
            <a:ext cx="8786874" cy="6147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323528" y="-27384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hr-HR" sz="4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Kvantitativno</a:t>
            </a:r>
            <a:endParaRPr lang="hr-HR" sz="40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2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eljenje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95262" y="1323996"/>
            <a:ext cx="8753475" cy="510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179512" y="206152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hr-HR" sz="48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Kvantitativno</a:t>
            </a:r>
          </a:p>
        </p:txBody>
      </p:sp>
    </p:spTree>
    <p:extLst>
      <p:ext uri="{BB962C8B-B14F-4D97-AF65-F5344CB8AC3E}">
        <p14:creationId xmlns:p14="http://schemas.microsoft.com/office/powerpoint/2010/main" val="334926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42875"/>
            <a:ext cx="5967412" cy="658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 rot="16200000">
            <a:off x="-3401888" y="2142663"/>
            <a:ext cx="8153400" cy="990600"/>
          </a:xfrm>
          <a:prstGeom prst="rect">
            <a:avLst/>
          </a:prstGeom>
        </p:spPr>
        <p:txBody>
          <a:bodyPr/>
          <a:lstStyle/>
          <a:p>
            <a:r>
              <a:rPr lang="hr-HR" sz="5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Kvantitativno</a:t>
            </a:r>
            <a:endParaRPr lang="hr-HR" sz="4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3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kvantitativno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2464" y="620688"/>
            <a:ext cx="5424457" cy="4059265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571472" y="0"/>
            <a:ext cx="8465024" cy="620688"/>
          </a:xfrm>
        </p:spPr>
        <p:txBody>
          <a:bodyPr/>
          <a:lstStyle/>
          <a:p>
            <a:r>
              <a:rPr lang="hr-HR" sz="4000" b="1" dirty="0" smtClean="0"/>
              <a:t>2 </a:t>
            </a:r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PRISTUPA</a:t>
            </a:r>
            <a:r>
              <a:rPr lang="hr-HR" sz="4000" b="1" dirty="0" smtClean="0"/>
              <a:t> ISTRAŽIVANJU 	</a:t>
            </a:r>
            <a:r>
              <a:rPr lang="hr-HR" sz="2400" b="0" i="1" dirty="0" smtClean="0"/>
              <a:t>(ponavljanje)</a:t>
            </a:r>
            <a:endParaRPr lang="hr-HR" sz="4000" b="0" i="1" dirty="0" smtClean="0"/>
          </a:p>
        </p:txBody>
      </p:sp>
      <p:sp>
        <p:nvSpPr>
          <p:cNvPr id="6" name="Pravokutnik 6"/>
          <p:cNvSpPr/>
          <p:nvPr/>
        </p:nvSpPr>
        <p:spPr>
          <a:xfrm>
            <a:off x="129647" y="1059576"/>
            <a:ext cx="2936634" cy="857256"/>
          </a:xfrm>
          <a:prstGeom prst="roundRect">
            <a:avLst>
              <a:gd name="adj" fmla="val 5585"/>
            </a:avLst>
          </a:prstGeom>
          <a:solidFill>
            <a:srgbClr val="FF3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KVANTITATIVNO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ravokutnik 6"/>
          <p:cNvSpPr/>
          <p:nvPr/>
        </p:nvSpPr>
        <p:spPr>
          <a:xfrm>
            <a:off x="5931350" y="5013176"/>
            <a:ext cx="2997146" cy="857256"/>
          </a:xfrm>
          <a:prstGeom prst="roundRect">
            <a:avLst>
              <a:gd name="adj" fmla="val 5585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KVALITATIVNO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__main__\Desktop\kvalitativn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-71470" y="2886571"/>
            <a:ext cx="5363550" cy="4042891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3140220" y="1167588"/>
            <a:ext cx="576064" cy="6412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5256088" y="5121188"/>
            <a:ext cx="576064" cy="6412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4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00067" y="-99392"/>
            <a:ext cx="8858279" cy="857232"/>
          </a:xfrm>
        </p:spPr>
        <p:txBody>
          <a:bodyPr/>
          <a:lstStyle/>
          <a:p>
            <a:r>
              <a:rPr lang="hr-H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VRSTE</a:t>
            </a:r>
            <a:r>
              <a:rPr lang="hr-HR" sz="4000" dirty="0" smtClean="0"/>
              <a:t> </a:t>
            </a:r>
            <a:r>
              <a:rPr lang="hr-HR" sz="4000" dirty="0" smtClean="0">
                <a:solidFill>
                  <a:schemeClr val="tx1"/>
                </a:solidFill>
              </a:rPr>
              <a:t>SOCIOLOŠKOG ISTRAŽIVANJA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58" y="1770738"/>
            <a:ext cx="8572560" cy="42505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ravokutnik 6"/>
          <p:cNvSpPr/>
          <p:nvPr/>
        </p:nvSpPr>
        <p:spPr>
          <a:xfrm>
            <a:off x="428596" y="1306380"/>
            <a:ext cx="2571768" cy="85725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ANKETNO</a:t>
            </a:r>
            <a:endParaRPr lang="hr-HR" sz="32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ISTRAŽIVANJE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Pravokutnik 6"/>
          <p:cNvSpPr/>
          <p:nvPr/>
        </p:nvSpPr>
        <p:spPr>
          <a:xfrm>
            <a:off x="3357554" y="1306380"/>
            <a:ext cx="2571768" cy="85725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ETNOGRAFSKO</a:t>
            </a:r>
          </a:p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ISTRAŽIVANJE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Pravokutnik 6"/>
          <p:cNvSpPr/>
          <p:nvPr/>
        </p:nvSpPr>
        <p:spPr>
          <a:xfrm>
            <a:off x="6286496" y="1306380"/>
            <a:ext cx="2571768" cy="857256"/>
          </a:xfrm>
          <a:prstGeom prst="rect">
            <a:avLst/>
          </a:prstGeom>
          <a:solidFill>
            <a:srgbClr val="009900"/>
          </a:solidFill>
          <a:ln>
            <a:noFill/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ISTRAŽIVANJE</a:t>
            </a:r>
            <a:endParaRPr lang="hr-HR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DOKUMENATA</a:t>
            </a:r>
            <a:endParaRPr lang="hr-HR" sz="32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034" y="2377950"/>
            <a:ext cx="84296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indent="-396000">
              <a:buFont typeface="Arial" pitchFamily="34" charset="0"/>
              <a:buChar char="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postupak kojim se na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temelju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anketnog upitnika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intervjua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istražuju i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prikupljaju podatci, informacije, stavovi i mišljenja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 predmetu istraživanja (anketa, upitnik, intervju)</a:t>
            </a:r>
          </a:p>
          <a:p>
            <a:pPr marL="396000" indent="-396000">
              <a:spcBef>
                <a:spcPts val="1200"/>
              </a:spcBef>
              <a:buFont typeface="Arial" pitchFamily="34" charset="0"/>
              <a:buChar char="‒"/>
            </a:pPr>
            <a:r>
              <a:rPr lang="hr-HR" sz="2400" i="1" dirty="0" err="1" smtClean="0">
                <a:latin typeface="Calibri" pitchFamily="34" charset="0"/>
                <a:cs typeface="Calibri" pitchFamily="34" charset="0"/>
              </a:rPr>
              <a:t>npr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. koliki je opseg siromaštva, opseg kriminala, raširenost rastave braka, ispitivanje javnog mnijenja…</a:t>
            </a:r>
          </a:p>
          <a:p>
            <a:pPr marL="396000" indent="-396000">
              <a:spcBef>
                <a:spcPts val="1200"/>
              </a:spcBef>
              <a:buFont typeface="Arial" pitchFamily="34" charset="0"/>
              <a:buChar char="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kvantitativno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istraživanje</a:t>
            </a:r>
            <a:endParaRPr lang="hr-H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034" y="2377950"/>
            <a:ext cx="828680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indent="-396000">
              <a:spcBef>
                <a:spcPts val="1200"/>
              </a:spcBef>
              <a:buFont typeface="Arial" pitchFamily="34" charset="0"/>
              <a:buChar char="‒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(„pisanje o ljudima”)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oblik istraživanja koje pokušava izbliza sagledati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 ljudi doista osjećaju i kakva iskustva imaju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promatranje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396000" indent="-396000">
              <a:spcBef>
                <a:spcPts val="1200"/>
              </a:spcBef>
              <a:buFont typeface="Arial" pitchFamily="34" charset="0"/>
              <a:buChar char="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usmjereno je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razumijevanje značenja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koje ljudi pridaju svojem djelovanju</a:t>
            </a:r>
          </a:p>
          <a:p>
            <a:pPr marL="396000" indent="-396000">
              <a:spcBef>
                <a:spcPts val="1200"/>
              </a:spcBef>
              <a:buFont typeface="Arial" pitchFamily="34" charset="0"/>
              <a:buChar char="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kvalitativno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istraživanje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0034" y="2377950"/>
            <a:ext cx="828680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indent="-396000">
              <a:spcBef>
                <a:spcPts val="1800"/>
              </a:spcBef>
              <a:buFont typeface="Arial" pitchFamily="34" charset="0"/>
              <a:buChar char="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kao izvor podataka uzima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dokumente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statistike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novine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televizijske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emisije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…</a:t>
            </a:r>
          </a:p>
          <a:p>
            <a:pPr marL="396000" lvl="1" indent="-396000">
              <a:spcBef>
                <a:spcPts val="1800"/>
              </a:spcBef>
              <a:buFont typeface="Arial" pitchFamily="34" charset="0"/>
              <a:buChar char="‒"/>
            </a:pPr>
            <a:r>
              <a:rPr lang="hr-HR" sz="2800" i="1" dirty="0" err="1" smtClean="0">
                <a:latin typeface="Calibri" pitchFamily="34" charset="0"/>
                <a:cs typeface="Calibri" pitchFamily="34" charset="0"/>
              </a:rPr>
              <a:t>npr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800" i="1" dirty="0" err="1" smtClean="0">
                <a:latin typeface="Calibri" pitchFamily="34" charset="0"/>
                <a:cs typeface="Calibri" pitchFamily="34" charset="0"/>
              </a:rPr>
              <a:t>Thomas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800" i="1" dirty="0" smtClean="0">
                <a:latin typeface="Calibri" pitchFamily="34" charset="0"/>
                <a:cs typeface="Calibri" pitchFamily="34" charset="0"/>
              </a:rPr>
              <a:t>Znaniecki – „Poljski seljak u Europi i Americi”</a:t>
            </a:r>
            <a:endParaRPr lang="hr-HR" sz="2800" dirty="0" smtClean="0">
              <a:latin typeface="Calibri" pitchFamily="34" charset="0"/>
              <a:cs typeface="Calibri" pitchFamily="34" charset="0"/>
            </a:endParaRPr>
          </a:p>
          <a:p>
            <a:pPr marL="396000" indent="-396000">
              <a:spcBef>
                <a:spcPts val="1800"/>
              </a:spcBef>
              <a:buFont typeface="Arial" pitchFamily="34" charset="0"/>
              <a:buChar char="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kvalitativno – kvantitativno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istraživanje</a:t>
            </a:r>
          </a:p>
        </p:txBody>
      </p:sp>
    </p:spTree>
    <p:extLst>
      <p:ext uri="{BB962C8B-B14F-4D97-AF65-F5344CB8AC3E}">
        <p14:creationId xmlns:p14="http://schemas.microsoft.com/office/powerpoint/2010/main" val="198618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"/>
                            </p:stCondLst>
                            <p:childTnLst>
                              <p:par>
                                <p:cTn id="13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  <p:bldP spid="5" grpId="1" build="allAtOnce" animBg="1"/>
      <p:bldP spid="9" grpId="0" build="allAtOnce" animBg="1"/>
      <p:bldP spid="9" grpId="1" build="allAtOnce" animBg="1"/>
      <p:bldP spid="9" grpId="2" build="allAtOnce" animBg="1"/>
      <p:bldP spid="9" grpId="3" build="allAtOnce" animBg="1"/>
      <p:bldP spid="12" grpId="0" build="allAtOnce" animBg="1"/>
      <p:bldP spid="12" grpId="1" build="allAtOnce" animBg="1"/>
      <p:bldP spid="12" grpId="2" build="allAtOnce" animBg="1"/>
      <p:bldP spid="14" grpId="0" build="p"/>
      <p:bldP spid="14" grpId="1" build="allAtOnce"/>
      <p:bldP spid="15" grpId="0" build="allAtOnce"/>
      <p:bldP spid="15" grpId="1" build="allAtOnce"/>
      <p:bldP spid="1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sz="quarter" idx="1"/>
          </p:nvPr>
        </p:nvSpPr>
        <p:spPr>
          <a:xfrm>
            <a:off x="-32" y="909213"/>
            <a:ext cx="9144032" cy="5472115"/>
          </a:xfrm>
        </p:spPr>
        <p:txBody>
          <a:bodyPr/>
          <a:lstStyle/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STUDIJA SLUČAJA</a:t>
            </a:r>
            <a:endParaRPr lang="hr-HR" sz="32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32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vi-VN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5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KOMPARATIVN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 PRISTUP</a:t>
            </a:r>
            <a:r>
              <a:rPr lang="vi-VN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2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30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LONGITUDINALNA STRATEGIJA 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2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30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STRATEGIJA PRESJEKA</a:t>
            </a:r>
            <a:endParaRPr lang="hr-HR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32" y="908720"/>
            <a:ext cx="9144032" cy="552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STUDIJA SLUČAJA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istra</a:t>
            </a:r>
            <a:r>
              <a:rPr kumimoji="0" lang="hr-H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živanje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samo jednog, posebnog slučaja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(jedne osobe, grupe ili društva)</a:t>
            </a: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vi-V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cilj je detaljno ispitati i opisati predmet istraživanja</a:t>
            </a:r>
            <a:endParaRPr kumimoji="0" lang="hr-HR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istraživanje stila 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živlota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mladih u Novom Zagrebu</a:t>
            </a:r>
            <a:endParaRPr kumimoji="0" lang="vi-VN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KOMPARATIVN</a:t>
            </a:r>
            <a:r>
              <a:rPr kumimoji="0" lang="hr-H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</a:t>
            </a:r>
            <a:r>
              <a:rPr kumimoji="0" lang="hr-HR" sz="3200" b="1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PRISTUP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uzimanje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dva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ju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ili više slučaj</a:t>
            </a:r>
            <a:r>
              <a:rPr kumimoji="0" lang="hr-H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eva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kako bi se ispitale njihove sličnosti ili razlike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vi-V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npr. Durkheimova studija o samoubojstvima</a:t>
            </a: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19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LONGITUDINALNA STRATEGIJA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ispituje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promjene kroz vrijeme 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praćenje grupe učenika kroz osnovnu školu i ispitivanje promjena u njihovim stavovima i ponašanju) – „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The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 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Marshmallow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Test”</a:t>
            </a:r>
            <a:endParaRPr kumimoji="0" lang="vi-V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STRATEGIJA PRESJEKA</a:t>
            </a:r>
            <a:r>
              <a:rPr kumimoji="0" lang="hr-H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zanemaruje vremensku dimenziju i daje sliku situacije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 određenom trenutku</a:t>
            </a: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prikupljanje informacija o stanovništvu u točno određenom trenutku</a:t>
            </a:r>
          </a:p>
        </p:txBody>
      </p:sp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500034" y="-27384"/>
            <a:ext cx="8153400" cy="990600"/>
          </a:xfrm>
        </p:spPr>
        <p:txBody>
          <a:bodyPr/>
          <a:lstStyle/>
          <a:p>
            <a:r>
              <a:rPr lang="vi-V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STRATEGIJ</a:t>
            </a:r>
            <a:r>
              <a:rPr lang="hr-H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vi-V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 smtClean="0">
                <a:solidFill>
                  <a:schemeClr val="tx1"/>
                </a:solidFill>
              </a:rPr>
              <a:t>ISTRAŽIVANJA</a:t>
            </a:r>
            <a:endParaRPr lang="hr-H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9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sz="quarter" idx="1"/>
          </p:nvPr>
        </p:nvSpPr>
        <p:spPr>
          <a:xfrm>
            <a:off x="-32" y="909213"/>
            <a:ext cx="9144032" cy="5472115"/>
          </a:xfrm>
        </p:spPr>
        <p:txBody>
          <a:bodyPr/>
          <a:lstStyle/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STUDIJA SLUČAJA</a:t>
            </a:r>
            <a:endParaRPr lang="hr-HR" sz="32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32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vi-VN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5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KOMPARATIVN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 PRISTUP</a:t>
            </a:r>
            <a:r>
              <a:rPr lang="vi-VN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2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30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LONGITUDINALNA STRATEGIJA 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2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3000"/>
              </a:spcBef>
              <a:buClrTx/>
              <a:buSzPct val="90000"/>
              <a:buFont typeface="Tw Cen MT" pitchFamily="34" charset="-18"/>
              <a:buAutoNum type="arabicPeriod"/>
              <a:defRPr/>
            </a:pPr>
            <a:r>
              <a:rPr lang="vi-VN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STRATEGIJA PRESJEKA</a:t>
            </a:r>
            <a:endParaRPr lang="hr-HR" sz="20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32" y="908720"/>
            <a:ext cx="9144032" cy="552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STUDIJA SLUČAJA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istra</a:t>
            </a:r>
            <a:r>
              <a:rPr kumimoji="0" lang="hr-H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živanje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samo jednog, posebnog slučaja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(jedne osobe, grupe ili društva)</a:t>
            </a: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vi-V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cilj je detaljno ispitati i opisati predmet istraživanja</a:t>
            </a:r>
            <a:endParaRPr kumimoji="0" lang="hr-HR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istraživanje stila 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živlota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mladih u Novom Zagrebu</a:t>
            </a:r>
            <a:endParaRPr kumimoji="0" lang="vi-VN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KOMPARATIVN</a:t>
            </a:r>
            <a:r>
              <a:rPr kumimoji="0" lang="hr-H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</a:t>
            </a:r>
            <a:r>
              <a:rPr kumimoji="0" lang="hr-HR" sz="3200" b="1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PRISTUP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uzimanje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dva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ju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ili više slučaj</a:t>
            </a:r>
            <a:r>
              <a:rPr kumimoji="0" lang="hr-H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eva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kako bi se ispitale njihove sličnosti ili razlike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vi-V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npr. Durkheimova studija o samoubojstvima</a:t>
            </a: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19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LONGITUDINALNA STRATEGIJA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ispituje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promjene kroz vrijeme 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praćenje grupe učenika kroz osnovnu školu i ispitivanje promjena u njihovim stavovima i ponašanju) – „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The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 </a:t>
            </a: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Marshmallow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Test”</a:t>
            </a:r>
            <a:endParaRPr kumimoji="0" lang="vi-V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360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 typeface="Tw Cen MT" pitchFamily="34" charset="-18"/>
              <a:buAutoNum type="arabicPeriod"/>
              <a:tabLst/>
              <a:defRPr/>
            </a:pPr>
            <a:r>
              <a:rPr kumimoji="0" lang="vi-V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STRATEGIJA PRESJEKA</a:t>
            </a:r>
            <a:r>
              <a:rPr kumimoji="0" lang="hr-H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vi-V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– zanemaruje vremensku dimenziju i daje sliku situacije </a:t>
            </a: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 određenom trenutku</a:t>
            </a: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828000" marR="0" lvl="1" indent="-2520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Calibri" pitchFamily="34" charset="0"/>
              <a:buChar char="─"/>
              <a:tabLst/>
              <a:defRPr/>
            </a:pPr>
            <a:r>
              <a:rPr kumimoji="0" lang="hr-H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npr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. prikupljanje informacija o stanovništvu u točno određenom trenutku</a:t>
            </a:r>
          </a:p>
        </p:txBody>
      </p:sp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500034" y="-27384"/>
            <a:ext cx="8153400" cy="990600"/>
          </a:xfrm>
        </p:spPr>
        <p:txBody>
          <a:bodyPr/>
          <a:lstStyle/>
          <a:p>
            <a:r>
              <a:rPr lang="vi-V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STRATEGIJ</a:t>
            </a:r>
            <a:r>
              <a:rPr lang="hr-H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vi-V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 smtClean="0">
                <a:solidFill>
                  <a:schemeClr val="tx1"/>
                </a:solidFill>
              </a:rPr>
              <a:t>ISTRAŽIVANJA</a:t>
            </a:r>
            <a:endParaRPr lang="hr-HR" dirty="0" smtClean="0">
              <a:solidFill>
                <a:schemeClr val="tx1"/>
              </a:solidFill>
            </a:endParaRPr>
          </a:p>
        </p:txBody>
      </p:sp>
      <p:pic>
        <p:nvPicPr>
          <p:cNvPr id="5" name="Slika 4" descr="1239261-img-marshmallow-deti-test-sladkosti-vule-pokuse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5643602" cy="3597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Slika 5" descr="marshmellow-test-604-cs050713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357554" y="3714752"/>
            <a:ext cx="5643602" cy="3055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17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40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PONAVLJANJE</a:t>
            </a:r>
            <a:endParaRPr lang="hr-HR" i="1" dirty="0" smtClean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Pravokutnik 6"/>
          <p:cNvSpPr/>
          <p:nvPr/>
        </p:nvSpPr>
        <p:spPr>
          <a:xfrm>
            <a:off x="5286380" y="2285992"/>
            <a:ext cx="2857520" cy="50006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KVALITATIVNO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Pravokutnik 6"/>
          <p:cNvSpPr/>
          <p:nvPr/>
        </p:nvSpPr>
        <p:spPr>
          <a:xfrm>
            <a:off x="2928926" y="1214422"/>
            <a:ext cx="3429024" cy="6429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PRISTUPI ISTRAŽIVANJU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Pravokutnik 6"/>
          <p:cNvSpPr/>
          <p:nvPr/>
        </p:nvSpPr>
        <p:spPr>
          <a:xfrm>
            <a:off x="285720" y="4143380"/>
            <a:ext cx="400052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ANKETNO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istraživanje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Pravokutnik 6"/>
          <p:cNvSpPr/>
          <p:nvPr/>
        </p:nvSpPr>
        <p:spPr>
          <a:xfrm>
            <a:off x="285720" y="4750603"/>
            <a:ext cx="400052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ETNOGRAFSKO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istraživanje</a:t>
            </a:r>
            <a:endParaRPr lang="hr-H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3" name="Pravokutnik 6"/>
          <p:cNvSpPr/>
          <p:nvPr/>
        </p:nvSpPr>
        <p:spPr>
          <a:xfrm>
            <a:off x="285720" y="3286124"/>
            <a:ext cx="4000528" cy="642942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VRSTE SOC. ISTRAŽIVANJA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4" name="Pravokutnik 6"/>
          <p:cNvSpPr/>
          <p:nvPr/>
        </p:nvSpPr>
        <p:spPr>
          <a:xfrm>
            <a:off x="285720" y="5357826"/>
            <a:ext cx="400052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istraživanje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DOKUMENATA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cxnSp>
        <p:nvCxnSpPr>
          <p:cNvPr id="26" name="Elbow Connector 25"/>
          <p:cNvCxnSpPr>
            <a:stCxn id="23" idx="1"/>
            <a:endCxn id="21" idx="1"/>
          </p:cNvCxnSpPr>
          <p:nvPr/>
        </p:nvCxnSpPr>
        <p:spPr>
          <a:xfrm rot="10800000" flipV="1">
            <a:off x="285720" y="3607595"/>
            <a:ext cx="1588" cy="785818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3" idx="1"/>
            <a:endCxn id="22" idx="1"/>
          </p:cNvCxnSpPr>
          <p:nvPr/>
        </p:nvCxnSpPr>
        <p:spPr>
          <a:xfrm rot="10800000" flipV="1">
            <a:off x="285720" y="3607595"/>
            <a:ext cx="1588" cy="135732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1"/>
            <a:endCxn id="24" idx="1"/>
          </p:cNvCxnSpPr>
          <p:nvPr/>
        </p:nvCxnSpPr>
        <p:spPr>
          <a:xfrm rot="10800000" flipV="1">
            <a:off x="285720" y="3607595"/>
            <a:ext cx="1588" cy="2000264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ravokutnik 6"/>
          <p:cNvSpPr/>
          <p:nvPr/>
        </p:nvSpPr>
        <p:spPr>
          <a:xfrm>
            <a:off x="4500562" y="4143380"/>
            <a:ext cx="4286280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STUDIJA SLUČAJA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8" name="Pravokutnik 6"/>
          <p:cNvSpPr/>
          <p:nvPr/>
        </p:nvSpPr>
        <p:spPr>
          <a:xfrm>
            <a:off x="4500562" y="4786322"/>
            <a:ext cx="4286280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KOMPARATIVNI PRISTUP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9" name="Pravokutnik 6"/>
          <p:cNvSpPr/>
          <p:nvPr/>
        </p:nvSpPr>
        <p:spPr>
          <a:xfrm>
            <a:off x="4500562" y="3286124"/>
            <a:ext cx="4286280" cy="64294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STRATEGIJE SOC. ISTRAŽIVANJA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0" name="Pravokutnik 6"/>
          <p:cNvSpPr/>
          <p:nvPr/>
        </p:nvSpPr>
        <p:spPr>
          <a:xfrm>
            <a:off x="4500562" y="5429264"/>
            <a:ext cx="4286280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LONGITUDINALNA STRATEGIJA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4" name="Pravokutnik 6"/>
          <p:cNvSpPr/>
          <p:nvPr/>
        </p:nvSpPr>
        <p:spPr>
          <a:xfrm>
            <a:off x="4500562" y="6072206"/>
            <a:ext cx="4286280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STRATEGIJA PRESJEKA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cxnSp>
        <p:nvCxnSpPr>
          <p:cNvPr id="46" name="Elbow Connector 45"/>
          <p:cNvCxnSpPr>
            <a:stCxn id="39" idx="3"/>
            <a:endCxn id="37" idx="3"/>
          </p:cNvCxnSpPr>
          <p:nvPr/>
        </p:nvCxnSpPr>
        <p:spPr>
          <a:xfrm>
            <a:off x="8786842" y="3607595"/>
            <a:ext cx="1588" cy="785818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9" idx="3"/>
            <a:endCxn id="38" idx="3"/>
          </p:cNvCxnSpPr>
          <p:nvPr/>
        </p:nvCxnSpPr>
        <p:spPr>
          <a:xfrm>
            <a:off x="8786842" y="3607595"/>
            <a:ext cx="1588" cy="1428760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  <a:endCxn id="40" idx="3"/>
          </p:cNvCxnSpPr>
          <p:nvPr/>
        </p:nvCxnSpPr>
        <p:spPr>
          <a:xfrm>
            <a:off x="8786842" y="3607595"/>
            <a:ext cx="1588" cy="207170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9" idx="3"/>
            <a:endCxn id="44" idx="3"/>
          </p:cNvCxnSpPr>
          <p:nvPr/>
        </p:nvCxnSpPr>
        <p:spPr>
          <a:xfrm>
            <a:off x="8786842" y="3607595"/>
            <a:ext cx="1588" cy="2714644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2" idx="2"/>
            <a:endCxn id="11" idx="0"/>
          </p:cNvCxnSpPr>
          <p:nvPr/>
        </p:nvCxnSpPr>
        <p:spPr>
          <a:xfrm rot="16200000" flipH="1">
            <a:off x="5464975" y="1035827"/>
            <a:ext cx="428628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2" idx="2"/>
            <a:endCxn id="10" idx="0"/>
          </p:cNvCxnSpPr>
          <p:nvPr/>
        </p:nvCxnSpPr>
        <p:spPr>
          <a:xfrm rot="5400000">
            <a:off x="3393273" y="1035827"/>
            <a:ext cx="428628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072198" y="928670"/>
            <a:ext cx="571504" cy="571504"/>
          </a:xfrm>
          <a:prstGeom prst="ellipse">
            <a:avLst/>
          </a:prstGeom>
          <a:solidFill>
            <a:srgbClr val="FFC0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1406" y="3000372"/>
            <a:ext cx="571504" cy="571504"/>
          </a:xfrm>
          <a:prstGeom prst="ellipse">
            <a:avLst/>
          </a:prstGeom>
          <a:solidFill>
            <a:srgbClr val="FFC0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hr-HR" sz="3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8501090" y="3000372"/>
            <a:ext cx="571504" cy="571504"/>
          </a:xfrm>
          <a:prstGeom prst="ellipse">
            <a:avLst/>
          </a:prstGeom>
          <a:solidFill>
            <a:srgbClr val="FFC0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hr-HR" sz="3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ravokutnik 6"/>
          <p:cNvSpPr/>
          <p:nvPr/>
        </p:nvSpPr>
        <p:spPr>
          <a:xfrm>
            <a:off x="1142976" y="2285992"/>
            <a:ext cx="2857520" cy="50006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KVANTITATIVNO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9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50"/>
                            </p:stCondLst>
                            <p:childTnLst>
                              <p:par>
                                <p:cTn id="1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25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animBg="1"/>
      <p:bldP spid="12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37" grpId="0" build="allAtOnce" animBg="1"/>
      <p:bldP spid="38" grpId="0" build="allAtOnce" animBg="1"/>
      <p:bldP spid="39" grpId="0" build="allAtOnce" animBg="1"/>
      <p:bldP spid="40" grpId="0" build="allAtOnce" animBg="1"/>
      <p:bldP spid="44" grpId="0" build="allAtOnce" animBg="1"/>
      <p:bldP spid="87" grpId="0" build="allAtOnce" animBg="1"/>
      <p:bldP spid="90" grpId="0" build="allAtOnce" animBg="1"/>
      <p:bldP spid="91" grpId="0" build="allAtOnce" animBg="1"/>
      <p:bldP spid="10" grpId="0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40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PONAVLJANJE</a:t>
            </a:r>
            <a:endParaRPr lang="hr-HR" i="1" dirty="0" smtClean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Pravokutnik 6"/>
          <p:cNvSpPr/>
          <p:nvPr/>
        </p:nvSpPr>
        <p:spPr>
          <a:xfrm>
            <a:off x="2269454" y="2805247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EKSPERIMENT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Pravokutnik 6"/>
          <p:cNvSpPr/>
          <p:nvPr/>
        </p:nvSpPr>
        <p:spPr>
          <a:xfrm>
            <a:off x="2269454" y="3448189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ANKETA I INTERVJU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9" name="Pravokutnik 6"/>
          <p:cNvSpPr/>
          <p:nvPr/>
        </p:nvSpPr>
        <p:spPr>
          <a:xfrm>
            <a:off x="2483768" y="1947991"/>
            <a:ext cx="4286280" cy="642942"/>
          </a:xfrm>
          <a:prstGeom prst="rect">
            <a:avLst/>
          </a:prstGeom>
          <a:solidFill>
            <a:srgbClr val="009900"/>
          </a:soli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METODE ISTRAŽIVANJA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Pravokutnik 6"/>
          <p:cNvSpPr/>
          <p:nvPr/>
        </p:nvSpPr>
        <p:spPr>
          <a:xfrm>
            <a:off x="2269454" y="4091131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PROMATRANJE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Pravokutnik 6"/>
          <p:cNvSpPr/>
          <p:nvPr/>
        </p:nvSpPr>
        <p:spPr>
          <a:xfrm>
            <a:off x="2269454" y="4734073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ANALIZA POSTOJEĆIH PODATAKA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6" name="Elbow Connector 45"/>
          <p:cNvCxnSpPr>
            <a:stCxn id="39" idx="3"/>
            <a:endCxn id="37" idx="3"/>
          </p:cNvCxnSpPr>
          <p:nvPr/>
        </p:nvCxnSpPr>
        <p:spPr>
          <a:xfrm>
            <a:off x="6770048" y="2269462"/>
            <a:ext cx="214314" cy="785818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9" idx="3"/>
            <a:endCxn id="38" idx="3"/>
          </p:cNvCxnSpPr>
          <p:nvPr/>
        </p:nvCxnSpPr>
        <p:spPr>
          <a:xfrm>
            <a:off x="6770048" y="2269462"/>
            <a:ext cx="214314" cy="1428760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  <a:endCxn id="40" idx="3"/>
          </p:cNvCxnSpPr>
          <p:nvPr/>
        </p:nvCxnSpPr>
        <p:spPr>
          <a:xfrm>
            <a:off x="6770048" y="2269462"/>
            <a:ext cx="214314" cy="2071702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9" idx="3"/>
            <a:endCxn id="44" idx="3"/>
          </p:cNvCxnSpPr>
          <p:nvPr/>
        </p:nvCxnSpPr>
        <p:spPr>
          <a:xfrm>
            <a:off x="6770048" y="2269462"/>
            <a:ext cx="214314" cy="2714644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484296" y="1662239"/>
            <a:ext cx="571504" cy="571504"/>
          </a:xfrm>
          <a:prstGeom prst="ellipse">
            <a:avLst/>
          </a:prstGeom>
          <a:solidFill>
            <a:srgbClr val="FFC0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107504" y="971058"/>
            <a:ext cx="3024336" cy="1827939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metoda koja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ispituje uzročno-posljedične odnose u kontroliranim uvjetima</a:t>
            </a:r>
          </a:p>
          <a:p>
            <a:pPr>
              <a:spcBef>
                <a:spcPts val="600"/>
              </a:spcBef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sociologiji se koristi </a:t>
            </a:r>
          </a:p>
          <a:p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TERENSKI EKSPERIMENT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5508104" y="692696"/>
            <a:ext cx="3540703" cy="1939086"/>
          </a:xfrm>
          <a:prstGeom prst="wedgeRoundRectCallout">
            <a:avLst>
              <a:gd name="adj1" fmla="val -35103"/>
              <a:gd name="adj2" fmla="val 6514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KONTROLNA I EKSPERIMENTALNA GRUPA</a:t>
            </a:r>
          </a:p>
          <a:p>
            <a:pPr>
              <a:spcAft>
                <a:spcPts val="1000"/>
              </a:spcAft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- eksperimentalna grupa se izlaže utjecaju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nezavisne varijable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; kontrolna grupa služi za provjeru valjanosti eksperimenta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899592" y="1477374"/>
            <a:ext cx="3024336" cy="1827939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metoda 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koja nam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daje presjek društva ili neke skupine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 to tako što ispitanici odgovaraju na niz pitanja o temama koje zanimaju istraživača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5285448" y="1299919"/>
            <a:ext cx="3540703" cy="1939086"/>
          </a:xfrm>
          <a:prstGeom prst="wedgeRoundRectCallout">
            <a:avLst>
              <a:gd name="adj1" fmla="val -35103"/>
              <a:gd name="adj2" fmla="val 6514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hr-HR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metoda kojom se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ispituju stajališta 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ispitanika</a:t>
            </a:r>
          </a:p>
          <a:p>
            <a:pPr lvl="0">
              <a:spcBef>
                <a:spcPts val="600"/>
              </a:spcBef>
            </a:pPr>
            <a:r>
              <a:rPr lang="hr-HR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STRUKTURIRANI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– istraživač čita pitanja (i ponuđene odgovore)</a:t>
            </a:r>
          </a:p>
          <a:p>
            <a:pPr lvl="0"/>
            <a:r>
              <a:rPr lang="hr-HR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NESTRUKTURIRANI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– ispitanik odgovara svojim riječima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1619672" y="2651874"/>
            <a:ext cx="2520280" cy="1306878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NEUTRALNO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BEZ SUDJELOVANJA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SA SUDJELOVANJEM</a:t>
            </a:r>
            <a:endParaRPr lang="hr-HR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089160" y="3239005"/>
            <a:ext cx="3744416" cy="1234205"/>
          </a:xfrm>
          <a:prstGeom prst="wedgeRoundRectCallout">
            <a:avLst>
              <a:gd name="adj1" fmla="val -36618"/>
              <a:gd name="adj2" fmla="val 761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SEKUNDARNA ANALIZA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ANALIZA POVIJESNIH DOKUMENATA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ANALIZA SADRŽAJA</a:t>
            </a:r>
          </a:p>
        </p:txBody>
      </p:sp>
    </p:spTree>
    <p:extLst>
      <p:ext uri="{BB962C8B-B14F-4D97-AF65-F5344CB8AC3E}">
        <p14:creationId xmlns:p14="http://schemas.microsoft.com/office/powerpoint/2010/main" val="337378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allAtOnce" animBg="1"/>
      <p:bldP spid="38" grpId="0" build="allAtOnce" animBg="1"/>
      <p:bldP spid="39" grpId="0" build="allAtOnce" animBg="1"/>
      <p:bldP spid="40" grpId="0" build="allAtOnce" animBg="1"/>
      <p:bldP spid="44" grpId="0" build="allAtOnce" animBg="1"/>
      <p:bldP spid="91" grpId="0" build="allAtOnce" animBg="1"/>
      <p:bldP spid="2" grpId="0" animBg="1"/>
      <p:bldP spid="2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40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PONAVLJANJE</a:t>
            </a:r>
            <a:endParaRPr lang="hr-HR" i="1" dirty="0" smtClean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Pravokutnik 6"/>
          <p:cNvSpPr/>
          <p:nvPr/>
        </p:nvSpPr>
        <p:spPr>
          <a:xfrm>
            <a:off x="2269454" y="2805247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EKSPERIMENT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Pravokutnik 6"/>
          <p:cNvSpPr/>
          <p:nvPr/>
        </p:nvSpPr>
        <p:spPr>
          <a:xfrm>
            <a:off x="2269454" y="3448189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ANKETA I INTERVJU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9" name="Pravokutnik 6"/>
          <p:cNvSpPr/>
          <p:nvPr/>
        </p:nvSpPr>
        <p:spPr>
          <a:xfrm>
            <a:off x="2483768" y="1947991"/>
            <a:ext cx="4286280" cy="642942"/>
          </a:xfrm>
          <a:prstGeom prst="rect">
            <a:avLst/>
          </a:prstGeom>
          <a:solidFill>
            <a:srgbClr val="009900"/>
          </a:soli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METODE ISTRAŽIVANJA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Pravokutnik 6"/>
          <p:cNvSpPr/>
          <p:nvPr/>
        </p:nvSpPr>
        <p:spPr>
          <a:xfrm>
            <a:off x="2269454" y="4091131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PROMATRANJE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Pravokutnik 6"/>
          <p:cNvSpPr/>
          <p:nvPr/>
        </p:nvSpPr>
        <p:spPr>
          <a:xfrm>
            <a:off x="2269454" y="4734073"/>
            <a:ext cx="4714908" cy="5000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ANALIZA POSTOJEĆIH PODATAKA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6" name="Elbow Connector 45"/>
          <p:cNvCxnSpPr>
            <a:stCxn id="39" idx="3"/>
            <a:endCxn id="37" idx="3"/>
          </p:cNvCxnSpPr>
          <p:nvPr/>
        </p:nvCxnSpPr>
        <p:spPr>
          <a:xfrm>
            <a:off x="6770048" y="2269462"/>
            <a:ext cx="214314" cy="785818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9" idx="3"/>
            <a:endCxn id="38" idx="3"/>
          </p:cNvCxnSpPr>
          <p:nvPr/>
        </p:nvCxnSpPr>
        <p:spPr>
          <a:xfrm>
            <a:off x="6770048" y="2269462"/>
            <a:ext cx="214314" cy="1428760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3"/>
            <a:endCxn id="40" idx="3"/>
          </p:cNvCxnSpPr>
          <p:nvPr/>
        </p:nvCxnSpPr>
        <p:spPr>
          <a:xfrm>
            <a:off x="6770048" y="2269462"/>
            <a:ext cx="214314" cy="2071702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9" idx="3"/>
            <a:endCxn id="44" idx="3"/>
          </p:cNvCxnSpPr>
          <p:nvPr/>
        </p:nvCxnSpPr>
        <p:spPr>
          <a:xfrm>
            <a:off x="6770048" y="2269462"/>
            <a:ext cx="214314" cy="2714644"/>
          </a:xfrm>
          <a:prstGeom prst="bentConnector3">
            <a:avLst>
              <a:gd name="adj1" fmla="val 206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484296" y="1662239"/>
            <a:ext cx="571504" cy="571504"/>
          </a:xfrm>
          <a:prstGeom prst="ellipse">
            <a:avLst/>
          </a:prstGeom>
          <a:solidFill>
            <a:srgbClr val="FFC0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hr-H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ular Callout 1" hidden="1"/>
          <p:cNvSpPr/>
          <p:nvPr/>
        </p:nvSpPr>
        <p:spPr>
          <a:xfrm>
            <a:off x="107504" y="971058"/>
            <a:ext cx="3024336" cy="1827939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metoda koja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ispituje uzročno-posljedične odnose u kontroliranim uvjetima</a:t>
            </a:r>
          </a:p>
          <a:p>
            <a:pPr>
              <a:spcBef>
                <a:spcPts val="600"/>
              </a:spcBef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sociologiji se koristi </a:t>
            </a:r>
          </a:p>
          <a:p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TERENSKI EKSPERIMENT</a:t>
            </a:r>
          </a:p>
        </p:txBody>
      </p:sp>
      <p:sp>
        <p:nvSpPr>
          <p:cNvPr id="29" name="Rounded Rectangular Callout 28" hidden="1"/>
          <p:cNvSpPr/>
          <p:nvPr/>
        </p:nvSpPr>
        <p:spPr>
          <a:xfrm>
            <a:off x="5508104" y="692696"/>
            <a:ext cx="3540703" cy="1939086"/>
          </a:xfrm>
          <a:prstGeom prst="wedgeRoundRectCallout">
            <a:avLst>
              <a:gd name="adj1" fmla="val -35103"/>
              <a:gd name="adj2" fmla="val 6514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KONTROLNA I EKSPERIMENTALNA GRUPA</a:t>
            </a:r>
          </a:p>
          <a:p>
            <a:pPr>
              <a:spcAft>
                <a:spcPts val="1000"/>
              </a:spcAft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- eksperimentalna grupa se izlaže utjecaju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nezavisne varijable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; kontrolna grupa služi za provjeru valjanosti eksperimenta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899592" y="1477374"/>
            <a:ext cx="3024336" cy="1827939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metoda 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koja nam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daje presjek društva ili neke skupine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 to tako što ispitanici odgovaraju na niz pitanja o temama koje zanimaju istraživača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5285448" y="1299919"/>
            <a:ext cx="3540703" cy="1939086"/>
          </a:xfrm>
          <a:prstGeom prst="wedgeRoundRectCallout">
            <a:avLst>
              <a:gd name="adj1" fmla="val -35103"/>
              <a:gd name="adj2" fmla="val 6514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hr-HR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metoda kojom se </a:t>
            </a:r>
            <a:r>
              <a:rPr lang="hr-HR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ispituju stajališta 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ispitanika</a:t>
            </a:r>
          </a:p>
          <a:p>
            <a:pPr lvl="0">
              <a:spcBef>
                <a:spcPts val="600"/>
              </a:spcBef>
            </a:pPr>
            <a:r>
              <a:rPr lang="hr-HR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STRUKTURIRANI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– istraživač čita pitanja (i ponuđene odgovore)</a:t>
            </a:r>
          </a:p>
          <a:p>
            <a:pPr lvl="0"/>
            <a:r>
              <a:rPr lang="hr-HR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NESTRUKTURIRANI</a:t>
            </a:r>
            <a:r>
              <a:rPr lang="hr-HR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– ispitanik odgovara svojim riječima</a:t>
            </a:r>
          </a:p>
        </p:txBody>
      </p:sp>
      <p:sp>
        <p:nvSpPr>
          <p:cNvPr id="33" name="Rounded Rectangular Callout 32" hidden="1"/>
          <p:cNvSpPr/>
          <p:nvPr/>
        </p:nvSpPr>
        <p:spPr>
          <a:xfrm>
            <a:off x="1619672" y="2651874"/>
            <a:ext cx="2520280" cy="1306878"/>
          </a:xfrm>
          <a:prstGeom prst="wedgeRoundRectCallout">
            <a:avLst>
              <a:gd name="adj1" fmla="val 34273"/>
              <a:gd name="adj2" fmla="val 644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NEUTRALNO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BEZ SUDJELOVANJA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SA SUDJELOVANJEM</a:t>
            </a:r>
            <a:endParaRPr lang="hr-HR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ounded Rectangular Callout 17" hidden="1"/>
          <p:cNvSpPr/>
          <p:nvPr/>
        </p:nvSpPr>
        <p:spPr>
          <a:xfrm>
            <a:off x="5089160" y="3239005"/>
            <a:ext cx="3744416" cy="1234205"/>
          </a:xfrm>
          <a:prstGeom prst="wedgeRoundRectCallout">
            <a:avLst>
              <a:gd name="adj1" fmla="val -36618"/>
              <a:gd name="adj2" fmla="val 761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SEKUNDARNA ANALIZA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ANALIZA POVIJESNIH DOKUMENATA</a:t>
            </a:r>
          </a:p>
          <a:p>
            <a:pPr>
              <a:spcBef>
                <a:spcPts val="600"/>
              </a:spcBef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ANALIZA SADRŽAJA</a:t>
            </a:r>
          </a:p>
        </p:txBody>
      </p:sp>
    </p:spTree>
    <p:extLst>
      <p:ext uri="{BB962C8B-B14F-4D97-AF65-F5344CB8AC3E}">
        <p14:creationId xmlns:p14="http://schemas.microsoft.com/office/powerpoint/2010/main" val="111045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allAtOnce" animBg="1"/>
      <p:bldP spid="38" grpId="0" uiExpand="1" build="allAtOnce" animBg="1"/>
      <p:bldP spid="39" grpId="0" build="allAtOnce" animBg="1"/>
      <p:bldP spid="40" grpId="0" build="allAtOnce" animBg="1"/>
      <p:bldP spid="44" grpId="0" build="allAtOnce" animBg="1"/>
      <p:bldP spid="91" grpId="0" build="allAtOnce" animBg="1"/>
      <p:bldP spid="2" grpId="0" animBg="1"/>
      <p:bldP spid="2" grpId="1" animBg="1"/>
      <p:bldP spid="29" grpId="0" animBg="1"/>
      <p:bldP spid="29" grpId="1" animBg="1"/>
      <p:bldP spid="31" grpId="0" animBg="1"/>
      <p:bldP spid="32" grpId="0" animBg="1"/>
      <p:bldP spid="33" grpId="0" animBg="1"/>
      <p:bldP spid="33" grpId="1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53400" cy="485756"/>
          </a:xfrm>
        </p:spPr>
        <p:txBody>
          <a:bodyPr/>
          <a:lstStyle/>
          <a:p>
            <a:r>
              <a:rPr lang="hr-HR" dirty="0" smtClean="0"/>
              <a:t>ETOS ZNANOSTI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>
          <a:xfrm>
            <a:off x="142844" y="1142984"/>
            <a:ext cx="8623331" cy="39528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ETOS ZNANOSTI </a:t>
            </a:r>
            <a:r>
              <a:rPr lang="hr-HR" dirty="0" smtClean="0"/>
              <a:t>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skup vrijednosti i normi </a:t>
            </a:r>
            <a:r>
              <a:rPr lang="hr-HR" dirty="0" smtClean="0"/>
              <a:t>koje su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obvezujuće</a:t>
            </a:r>
            <a:r>
              <a:rPr lang="hr-HR" dirty="0" smtClean="0"/>
              <a:t> za svakoga tko se bavi znanošću</a:t>
            </a:r>
          </a:p>
          <a:p>
            <a:pPr>
              <a:buClr>
                <a:schemeClr val="tx1"/>
              </a:buClr>
            </a:pPr>
            <a:endParaRPr lang="hr-HR" dirty="0" smtClean="0"/>
          </a:p>
          <a:p>
            <a:pPr lvl="1"/>
            <a:r>
              <a:rPr lang="hr-HR" dirty="0" smtClean="0"/>
              <a:t>to su zabrane, preporuke i dopuštenja moralnog karaktera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294 - 295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50" y="980728"/>
            <a:ext cx="8643938" cy="5115272"/>
          </a:xfrm>
        </p:spPr>
        <p:txBody>
          <a:bodyPr/>
          <a:lstStyle/>
          <a:p>
            <a:pPr marL="0">
              <a:buFont typeface="Wingdings" pitchFamily="2" charset="2"/>
              <a:buNone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4 GLAVNE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METODE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ISTRAŽIVANJA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KOJE SE KORISTE U SOCIOLOGIJI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(i drugim znanostima)</a:t>
            </a:r>
          </a:p>
          <a:p>
            <a:pPr marL="0">
              <a:buFont typeface="Wingdings" pitchFamily="2" charset="2"/>
              <a:buNone/>
            </a:pPr>
            <a:endParaRPr lang="hr-HR" sz="28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788988" lvl="2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3200" dirty="0" smtClean="0">
                <a:solidFill>
                  <a:srgbClr val="FFC000"/>
                </a:solidFill>
              </a:rPr>
              <a:t>ANKETA  </a:t>
            </a:r>
            <a:r>
              <a:rPr lang="hr-HR" sz="3200" dirty="0">
                <a:solidFill>
                  <a:srgbClr val="FFC000"/>
                </a:solidFill>
              </a:rPr>
              <a:t>(I INTERVJU)</a:t>
            </a:r>
          </a:p>
          <a:p>
            <a:pPr marL="788988" lvl="2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3200" dirty="0" smtClean="0">
                <a:solidFill>
                  <a:srgbClr val="FFC000"/>
                </a:solidFill>
              </a:rPr>
              <a:t>EKSPERIMENT</a:t>
            </a:r>
          </a:p>
          <a:p>
            <a:pPr marL="788988" lvl="2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PROMATRANJE</a:t>
            </a:r>
          </a:p>
          <a:p>
            <a:pPr marL="788988" lvl="2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ANALIZA POSTOJEĆIH PODATAKA</a:t>
            </a: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549844"/>
          </a:xfrm>
        </p:spPr>
        <p:txBody>
          <a:bodyPr/>
          <a:lstStyle/>
          <a:p>
            <a:r>
              <a:rPr lang="hr-HR" dirty="0" smtClean="0"/>
              <a:t>GLAVNE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METODE</a:t>
            </a:r>
            <a:r>
              <a:rPr lang="hr-HR" dirty="0" smtClean="0"/>
              <a:t> U SOCIOLOGIJI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300 - 304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6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quarter" idx="1"/>
          </p:nvPr>
        </p:nvSpPr>
        <p:spPr>
          <a:xfrm>
            <a:off x="71470" y="980728"/>
            <a:ext cx="9072530" cy="5348620"/>
          </a:xfrm>
        </p:spPr>
        <p:txBody>
          <a:bodyPr/>
          <a:lstStyle/>
          <a:p>
            <a:pPr>
              <a:buClrTx/>
              <a:buSzPct val="100000"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istraživačka metoda koja nam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daje presjek društva ili neke skupine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to tako što ispitanici odgovaraju na niz pitanja o temama koje zanimaju istraživača</a:t>
            </a:r>
          </a:p>
          <a:p>
            <a:pPr>
              <a:spcBef>
                <a:spcPts val="1200"/>
              </a:spcBef>
              <a:buClrTx/>
              <a:buSzPct val="100000"/>
              <a:buFont typeface="Calibri" pitchFamily="34" charset="0"/>
              <a:buChar char="─"/>
            </a:pP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kombinacija statističke metode intervjua i upitnika</a:t>
            </a:r>
          </a:p>
          <a:p>
            <a:pPr>
              <a:spcBef>
                <a:spcPts val="1200"/>
              </a:spcBef>
              <a:buClrTx/>
              <a:buSzPct val="100000"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najčešće se koristi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upitnik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anketni listić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komad papira na kojemu su postavljena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pitanja sa standardiziranim ponuđenim odgovorima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(1,2,4... ili a,b,</a:t>
            </a:r>
            <a:r>
              <a:rPr lang="hr-HR" sz="2000" i="1" dirty="0" err="1" smtClean="0">
                <a:latin typeface="Calibri" pitchFamily="34" charset="0"/>
                <a:cs typeface="Calibri" pitchFamily="34" charset="0"/>
              </a:rPr>
              <a:t>c..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. ili slažem se, ne slažem </a:t>
            </a:r>
            <a:r>
              <a:rPr lang="hr-HR" sz="2000" i="1" dirty="0" err="1" smtClean="0">
                <a:latin typeface="Calibri" pitchFamily="34" charset="0"/>
                <a:cs typeface="Calibri" pitchFamily="34" charset="0"/>
              </a:rPr>
              <a:t>se..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.)</a:t>
            </a:r>
          </a:p>
          <a:p>
            <a:pPr>
              <a:buFont typeface="Wingdings" pitchFamily="2" charset="2"/>
              <a:buNone/>
            </a:pPr>
            <a:endParaRPr lang="hr-HR" sz="1000" i="1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hr-HR" sz="2400" b="1" i="1" dirty="0" smtClean="0">
                <a:latin typeface="Calibri" pitchFamily="34" charset="0"/>
                <a:cs typeface="Calibri" pitchFamily="34" charset="0"/>
              </a:rPr>
              <a:t>KLJUČNI POJMOVI:</a:t>
            </a:r>
          </a:p>
          <a:p>
            <a:pPr lvl="1">
              <a:buClrTx/>
              <a:buSzPct val="100000"/>
              <a:buFont typeface="Calibri" pitchFamily="34" charset="0"/>
              <a:buChar char="─"/>
            </a:pP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POPULACIJA</a:t>
            </a:r>
          </a:p>
          <a:p>
            <a:pPr lvl="1">
              <a:buClrTx/>
              <a:buSzPct val="100000"/>
              <a:buFont typeface="Calibri" pitchFamily="34" charset="0"/>
              <a:buChar char="─"/>
            </a:pP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UZORAK</a:t>
            </a:r>
            <a:r>
              <a:rPr lang="hr-HR" sz="20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(REPREZENTATIVNI) – nasumični, stratificirani i </a:t>
            </a:r>
            <a:r>
              <a:rPr lang="hr-HR" sz="2000" i="1" dirty="0" err="1" smtClean="0">
                <a:latin typeface="Calibri" pitchFamily="34" charset="0"/>
                <a:cs typeface="Calibri" pitchFamily="34" charset="0"/>
              </a:rPr>
              <a:t>kvotni</a:t>
            </a:r>
            <a:endParaRPr lang="hr-HR" sz="20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buClrTx/>
              <a:buSzPct val="100000"/>
              <a:buFont typeface="Calibri" pitchFamily="34" charset="0"/>
              <a:buChar char="─"/>
            </a:pP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UPITNIK</a:t>
            </a:r>
            <a:r>
              <a:rPr lang="hr-HR" sz="20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(ANKETNI LISTIĆ) </a:t>
            </a:r>
          </a:p>
          <a:p>
            <a:pPr lvl="1">
              <a:buClrTx/>
              <a:buSzPct val="100000"/>
              <a:buFont typeface="Calibri" pitchFamily="34" charset="0"/>
              <a:buChar char="─"/>
            </a:pP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INTERVJU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 – strukturirani i nestrukturirani</a:t>
            </a:r>
            <a:endParaRPr lang="hr-HR" sz="21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500034" y="-1164"/>
            <a:ext cx="8153400" cy="549844"/>
          </a:xfrm>
        </p:spPr>
        <p:txBody>
          <a:bodyPr/>
          <a:lstStyle/>
          <a:p>
            <a:r>
              <a:rPr lang="hr-HR" sz="4000" dirty="0" smtClean="0"/>
              <a:t>ANKETA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300 - 301</a:t>
            </a:r>
          </a:p>
        </p:txBody>
      </p:sp>
    </p:spTree>
    <p:extLst>
      <p:ext uri="{BB962C8B-B14F-4D97-AF65-F5344CB8AC3E}">
        <p14:creationId xmlns:p14="http://schemas.microsoft.com/office/powerpoint/2010/main" val="28598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836712"/>
            <a:ext cx="8820473" cy="5735538"/>
          </a:xfrm>
        </p:spPr>
        <p:txBody>
          <a:bodyPr/>
          <a:lstStyle/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anketni listić mora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sadržavati osnovne podatke</a:t>
            </a:r>
            <a:r>
              <a:rPr lang="hr-HR" sz="26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(spol,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dob..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.)</a:t>
            </a:r>
          </a:p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anketa 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tajna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anonimna</a:t>
            </a:r>
          </a:p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broj pitanja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ovisi o važnosti i cilju istraživanja </a:t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(oko 20 pitanja jer više pitanja umori ispitanika)</a:t>
            </a:r>
          </a:p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ako očekujemo da ispitanici neće govoriti istinu, postavljamo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pitanja zamke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(trik pitanja – primjer s ispitivanjem nasilja nad djecom)</a:t>
            </a:r>
          </a:p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anketa treba biti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razumljiva</a:t>
            </a:r>
          </a:p>
          <a:p>
            <a:pPr marL="360000" indent="-360000">
              <a:spcBef>
                <a:spcPts val="1800"/>
              </a:spcBef>
              <a:buSzPct val="100000"/>
              <a:buFont typeface="Tw Cen MT" pitchFamily="34" charset="-18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odgovori trebaju biti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nedvosmisleni</a:t>
            </a:r>
          </a:p>
        </p:txBody>
      </p:sp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549844"/>
          </a:xfrm>
        </p:spPr>
        <p:txBody>
          <a:bodyPr/>
          <a:lstStyle/>
          <a:p>
            <a:r>
              <a:rPr lang="hr-HR" dirty="0" smtClean="0"/>
              <a:t>PRAVILA ANKETIRANJA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300 - 301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79040" y="1124744"/>
            <a:ext cx="8153400" cy="4095750"/>
          </a:xfrm>
        </p:spPr>
        <p:txBody>
          <a:bodyPr/>
          <a:lstStyle/>
          <a:p>
            <a:pPr marL="514350" indent="-514350">
              <a:buFont typeface="Wingdings" pitchFamily="2" charset="2"/>
              <a:buNone/>
            </a:pPr>
            <a:r>
              <a:rPr lang="hr-HR" sz="3200" b="1" i="1" dirty="0" smtClean="0"/>
              <a:t>Po jutru se dan poznaje.</a:t>
            </a:r>
          </a:p>
          <a:p>
            <a:pPr marL="835025" lvl="1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2800" dirty="0" smtClean="0"/>
              <a:t>potpuno se slažem</a:t>
            </a:r>
          </a:p>
          <a:p>
            <a:pPr marL="835025" lvl="1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2800" dirty="0" smtClean="0"/>
              <a:t>slažem se</a:t>
            </a:r>
          </a:p>
          <a:p>
            <a:pPr marL="835025" lvl="1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2800" dirty="0" smtClean="0"/>
              <a:t>niti se slažem niti ne slažem</a:t>
            </a:r>
          </a:p>
          <a:p>
            <a:pPr marL="835025" lvl="1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2800" dirty="0" smtClean="0"/>
              <a:t>ne slažem se</a:t>
            </a:r>
          </a:p>
          <a:p>
            <a:pPr marL="835025" lvl="1" indent="-514350">
              <a:buClrTx/>
              <a:buSzPct val="100000"/>
              <a:buFont typeface="Tw Cen MT" pitchFamily="34" charset="-18"/>
              <a:buAutoNum type="arabicPeriod"/>
            </a:pPr>
            <a:r>
              <a:rPr lang="hr-HR" sz="2800" dirty="0" smtClean="0"/>
              <a:t>u potpunosti se ne slažem</a:t>
            </a: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31161" y="116632"/>
            <a:ext cx="8585448" cy="990600"/>
          </a:xfrm>
        </p:spPr>
        <p:txBody>
          <a:bodyPr/>
          <a:lstStyle/>
          <a:p>
            <a:r>
              <a:rPr lang="hr-HR" sz="3200" dirty="0" smtClean="0"/>
              <a:t>PRIMJER PITANJA U ANKETI</a:t>
            </a:r>
            <a:r>
              <a:rPr lang="hr-HR" sz="3200" b="0" i="1" dirty="0"/>
              <a:t> </a:t>
            </a:r>
            <a:r>
              <a:rPr lang="hr-HR" sz="3200" b="0" i="1" dirty="0" smtClean="0"/>
              <a:t>	   </a:t>
            </a:r>
            <a:r>
              <a:rPr lang="hr-HR" sz="3200" b="0" i="1" dirty="0" err="1" smtClean="0"/>
              <a:t>Likertova</a:t>
            </a:r>
            <a:r>
              <a:rPr lang="hr-HR" sz="3200" b="0" i="1" dirty="0" smtClean="0"/>
              <a:t> </a:t>
            </a:r>
            <a:r>
              <a:rPr lang="hr-HR" sz="3200" b="0" i="1" dirty="0"/>
              <a:t>skala</a:t>
            </a:r>
            <a:endParaRPr lang="hr-HR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611560" y="6021288"/>
            <a:ext cx="7992888" cy="360040"/>
            <a:chOff x="611560" y="6021288"/>
            <a:chExt cx="7992888" cy="36004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11560" y="6381328"/>
              <a:ext cx="79928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611560" y="602128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609782" y="602128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608004" y="602128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606226" y="602128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8604448" y="6021288"/>
              <a:ext cx="0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395536" y="5301208"/>
            <a:ext cx="504056" cy="504056"/>
          </a:xfrm>
          <a:prstGeom prst="ellipse">
            <a:avLst/>
          </a:prstGeom>
          <a:solidFill>
            <a:schemeClr val="tx1"/>
          </a:solidFill>
          <a:ln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3200" b="1" dirty="0" smtClean="0">
                <a:solidFill>
                  <a:srgbClr val="FF33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357754" y="5301208"/>
            <a:ext cx="504056" cy="504056"/>
          </a:xfrm>
          <a:prstGeom prst="ellipse">
            <a:avLst/>
          </a:prstGeom>
          <a:solidFill>
            <a:schemeClr val="tx1"/>
          </a:solidFill>
          <a:ln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3200" b="1" dirty="0" smtClean="0">
                <a:solidFill>
                  <a:srgbClr val="FF33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4355976" y="5301208"/>
            <a:ext cx="504056" cy="504056"/>
          </a:xfrm>
          <a:prstGeom prst="ellipse">
            <a:avLst/>
          </a:prstGeom>
          <a:solidFill>
            <a:schemeClr val="tx1"/>
          </a:solidFill>
          <a:ln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3200" b="1" dirty="0" smtClean="0">
                <a:solidFill>
                  <a:srgbClr val="FF33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6354198" y="5301208"/>
            <a:ext cx="504056" cy="504056"/>
          </a:xfrm>
          <a:prstGeom prst="ellipse">
            <a:avLst/>
          </a:prstGeom>
          <a:solidFill>
            <a:schemeClr val="tx1"/>
          </a:solidFill>
          <a:ln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3200" b="1" dirty="0" smtClean="0">
                <a:solidFill>
                  <a:srgbClr val="FF33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8352420" y="5301208"/>
            <a:ext cx="504056" cy="504056"/>
          </a:xfrm>
          <a:prstGeom prst="ellipse">
            <a:avLst/>
          </a:prstGeom>
          <a:solidFill>
            <a:schemeClr val="tx1"/>
          </a:solidFill>
          <a:ln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3200" b="1" dirty="0">
                <a:solidFill>
                  <a:srgbClr val="FF3300"/>
                </a:solidFill>
                <a:latin typeface="Calibri" pitchFamily="34" charset="0"/>
                <a:cs typeface="Calibri" pitchFamily="34" charset="0"/>
              </a:rPr>
              <a:t>5</a:t>
            </a:r>
            <a:endParaRPr lang="hr-HR" sz="3200" b="1" dirty="0" smtClean="0">
              <a:solidFill>
                <a:srgbClr val="FF33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46748" y="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0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908720"/>
            <a:ext cx="9038207" cy="5257800"/>
          </a:xfrm>
        </p:spPr>
        <p:txBody>
          <a:bodyPr>
            <a:noAutofit/>
          </a:bodyPr>
          <a:lstStyle/>
          <a:p>
            <a:pPr marL="0">
              <a:buFont typeface="Wingdings" pitchFamily="2" charset="2"/>
              <a:buNone/>
              <a:defRPr/>
            </a:pPr>
            <a:r>
              <a:rPr lang="hr-HR" sz="1800" dirty="0" smtClean="0"/>
              <a:t>Pažljivo pročitajte lijevu i desnu stranu upitnika. Zaokružite broj koji je bliže onomu što smatrate točnim.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 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1. Predmet mi je zanimljiv.		5    4    3    2    1	Predmet me ni najmanje ne 							zanima.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 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2. Način tumačenja gradiva je 	5    4    3    2    1	Način tumačenja gradiva je 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    zanimljiv i motivirajući.				dosadan.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 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3. Atmosfera na satu je radna i 	5    4    3    2    1	Atmosfera na satu je napeta i 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    opuštena.					ne motivira.</a:t>
            </a:r>
          </a:p>
          <a:p>
            <a:pPr>
              <a:buFont typeface="Wingdings" pitchFamily="2" charset="2"/>
              <a:buNone/>
              <a:defRPr/>
            </a:pPr>
            <a:endParaRPr lang="hr-HR" sz="1800" dirty="0" smtClean="0"/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4. Disciplina na satu omogućava	5    4    3    2    1	Disciplina na satu ometa rad.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    dobar rad.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 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5. Nastavni satovi su uglavnom	5    4    3    2    1	Nastavni satovi su uglavnom</a:t>
            </a:r>
          </a:p>
          <a:p>
            <a:pPr>
              <a:buFont typeface="Wingdings" pitchFamily="2" charset="2"/>
              <a:buNone/>
              <a:defRPr/>
            </a:pPr>
            <a:r>
              <a:rPr lang="hr-HR" sz="1800" dirty="0" smtClean="0"/>
              <a:t>    dinamični i dobro iskorišteni.			otegnuti i spori.</a:t>
            </a:r>
            <a:endParaRPr lang="hr-HR" sz="1800" dirty="0"/>
          </a:p>
        </p:txBody>
      </p:sp>
      <p:sp>
        <p:nvSpPr>
          <p:cNvPr id="59395" name="Title 1"/>
          <p:cNvSpPr>
            <a:spLocks noGrp="1"/>
          </p:cNvSpPr>
          <p:nvPr>
            <p:ph type="title"/>
          </p:nvPr>
        </p:nvSpPr>
        <p:spPr>
          <a:xfrm>
            <a:off x="395536" y="62136"/>
            <a:ext cx="8153400" cy="990600"/>
          </a:xfrm>
        </p:spPr>
        <p:txBody>
          <a:bodyPr/>
          <a:lstStyle/>
          <a:p>
            <a:r>
              <a:rPr lang="hr-HR" dirty="0" smtClean="0"/>
              <a:t>PRIMJER ANKETE </a:t>
            </a:r>
            <a:r>
              <a:rPr lang="hr-HR" b="0" i="1" dirty="0" smtClean="0"/>
              <a:t>(</a:t>
            </a:r>
            <a:r>
              <a:rPr lang="hr-HR" b="0" i="1" dirty="0" err="1" smtClean="0"/>
              <a:t>Likertova</a:t>
            </a:r>
            <a:r>
              <a:rPr lang="hr-HR" b="0" i="1" dirty="0" smtClean="0"/>
              <a:t> skala)</a:t>
            </a:r>
          </a:p>
        </p:txBody>
      </p:sp>
      <p:sp>
        <p:nvSpPr>
          <p:cNvPr id="4" name="Oval 3"/>
          <p:cNvSpPr/>
          <p:nvPr/>
        </p:nvSpPr>
        <p:spPr>
          <a:xfrm>
            <a:off x="4520890" y="2835731"/>
            <a:ext cx="285750" cy="2857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dirty="0"/>
              <a:t> </a:t>
            </a:r>
          </a:p>
        </p:txBody>
      </p:sp>
      <p:sp>
        <p:nvSpPr>
          <p:cNvPr id="5" name="Oval 4"/>
          <p:cNvSpPr/>
          <p:nvPr/>
        </p:nvSpPr>
        <p:spPr>
          <a:xfrm>
            <a:off x="4532952" y="1882731"/>
            <a:ext cx="285750" cy="2857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dirty="0"/>
              <a:t> </a:t>
            </a:r>
          </a:p>
        </p:txBody>
      </p:sp>
      <p:sp>
        <p:nvSpPr>
          <p:cNvPr id="6" name="Oval 5"/>
          <p:cNvSpPr/>
          <p:nvPr/>
        </p:nvSpPr>
        <p:spPr>
          <a:xfrm>
            <a:off x="4199327" y="4799981"/>
            <a:ext cx="285750" cy="2857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dirty="0"/>
              <a:t> </a:t>
            </a:r>
          </a:p>
        </p:txBody>
      </p:sp>
      <p:sp>
        <p:nvSpPr>
          <p:cNvPr id="7" name="Oval 6"/>
          <p:cNvSpPr/>
          <p:nvPr/>
        </p:nvSpPr>
        <p:spPr>
          <a:xfrm>
            <a:off x="4854327" y="3804496"/>
            <a:ext cx="285750" cy="2857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dirty="0"/>
              <a:t> </a:t>
            </a:r>
          </a:p>
        </p:txBody>
      </p:sp>
      <p:sp>
        <p:nvSpPr>
          <p:cNvPr id="8" name="Oval 7"/>
          <p:cNvSpPr/>
          <p:nvPr/>
        </p:nvSpPr>
        <p:spPr>
          <a:xfrm>
            <a:off x="4520892" y="5788064"/>
            <a:ext cx="285750" cy="2857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46748" y="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6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67544" y="62136"/>
            <a:ext cx="8153400" cy="990600"/>
          </a:xfrm>
        </p:spPr>
        <p:txBody>
          <a:bodyPr/>
          <a:lstStyle/>
          <a:p>
            <a:r>
              <a:rPr lang="hr-HR" dirty="0" smtClean="0"/>
              <a:t>ANKETA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93688"/>
            <a:ext cx="5500688" cy="6356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39700" y="2071688"/>
            <a:ext cx="4718050" cy="4214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34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108520" y="836712"/>
            <a:ext cx="9252520" cy="5763086"/>
          </a:xfrm>
        </p:spPr>
        <p:txBody>
          <a:bodyPr/>
          <a:lstStyle/>
          <a:p>
            <a:pPr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INTERVJU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– niz pitanja koje istraživač (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usmeno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) postavlja ispitaniku </a:t>
            </a:r>
          </a:p>
          <a:p>
            <a:pPr lvl="1">
              <a:buClrTx/>
              <a:buFont typeface="Calibri" pitchFamily="34" charset="0"/>
              <a:buChar char="─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metoda kojom se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ispituju stajališta ispitanika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b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odnos radnika prema radu, učenika prema </a:t>
            </a:r>
            <a:r>
              <a:rPr lang="hr-HR" sz="2400" i="1" dirty="0" err="1" smtClean="0">
                <a:latin typeface="Calibri" pitchFamily="34" charset="0"/>
                <a:cs typeface="Calibri" pitchFamily="34" charset="0"/>
              </a:rPr>
              <a:t>školi..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.)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STRUKTURIRANI</a:t>
            </a:r>
            <a:r>
              <a:rPr lang="hr-H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intervju</a:t>
            </a:r>
            <a:r>
              <a:rPr lang="hr-HR" sz="2400" dirty="0"/>
              <a:t> 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isto kao i upitnik samo što istraživač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čita pitanja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npr. popis stanovništva</a:t>
            </a:r>
          </a:p>
          <a:p>
            <a:pPr>
              <a:spcBef>
                <a:spcPts val="1200"/>
              </a:spcBef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NESTRUKTURIRANI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/>
              <a:t>intervju</a:t>
            </a:r>
            <a:r>
              <a:rPr lang="hr-HR" b="1" dirty="0"/>
              <a:t> </a:t>
            </a:r>
            <a:r>
              <a:rPr lang="hr-HR" sz="2400" dirty="0"/>
              <a:t>–</a:t>
            </a:r>
            <a:r>
              <a:rPr lang="hr-HR" b="1" dirty="0" smtClean="0"/>
              <a:t> </a:t>
            </a:r>
            <a:r>
              <a:rPr lang="hr-HR" dirty="0" smtClean="0"/>
              <a:t>istraživač </a:t>
            </a:r>
            <a:r>
              <a:rPr lang="hr-HR" b="1" dirty="0" smtClean="0">
                <a:solidFill>
                  <a:srgbClr val="FFC000"/>
                </a:solidFill>
              </a:rPr>
              <a:t>postavlja otvorena pitanja</a:t>
            </a:r>
            <a:r>
              <a:rPr lang="hr-HR" dirty="0" smtClean="0"/>
              <a:t> na koja se odgovara vlastitim riječima</a:t>
            </a:r>
          </a:p>
          <a:p>
            <a:pPr>
              <a:spcBef>
                <a:spcPts val="2400"/>
              </a:spcBef>
              <a:buClrTx/>
              <a:buFont typeface="Calibri" pitchFamily="34" charset="0"/>
              <a:buChar char="─"/>
            </a:pP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anketa i strukturirani intervju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su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kvantitativni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pristup istraživanju dok je </a:t>
            </a: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nestrukturirani intervju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kvalitativni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pristup istraživanju</a:t>
            </a:r>
          </a:p>
        </p:txBody>
      </p:sp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20250" y="69338"/>
            <a:ext cx="8223658" cy="551350"/>
          </a:xfrm>
        </p:spPr>
        <p:txBody>
          <a:bodyPr/>
          <a:lstStyle/>
          <a:p>
            <a:r>
              <a:rPr lang="hr-HR" dirty="0" smtClean="0"/>
              <a:t>INTERVJU</a:t>
            </a:r>
          </a:p>
        </p:txBody>
      </p:sp>
      <p:pic>
        <p:nvPicPr>
          <p:cNvPr id="5" name="Picture 4" descr="strukturirani_intervj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14290"/>
            <a:ext cx="8715375" cy="43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714345" y="1098573"/>
            <a:ext cx="7929563" cy="5616575"/>
            <a:chOff x="714345" y="1098573"/>
            <a:chExt cx="7929563" cy="5616575"/>
          </a:xfrm>
        </p:grpSpPr>
        <p:pic>
          <p:nvPicPr>
            <p:cNvPr id="4" name="Picture 3" descr="intervju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14345" y="1098573"/>
              <a:ext cx="7929563" cy="56165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1475656" y="1340768"/>
              <a:ext cx="5976664" cy="1214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800" dirty="0" smtClean="0">
                  <a:solidFill>
                    <a:schemeClr val="bg1"/>
                  </a:solidFill>
                  <a:latin typeface="Comic Sans MS" pitchFamily="66" charset="0"/>
                  <a:cs typeface="Calibri" pitchFamily="34" charset="0"/>
                </a:rPr>
                <a:t>Iskreno govoreći nisam siguran kako odgovoriti na to pitanje, al svejedno ću ti reći da…</a:t>
              </a:r>
              <a:endParaRPr lang="hr-HR" sz="2800" dirty="0">
                <a:solidFill>
                  <a:schemeClr val="bg1"/>
                </a:solidFill>
                <a:latin typeface="Comic Sans MS" pitchFamily="66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7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496" y="836712"/>
            <a:ext cx="9108504" cy="5735538"/>
          </a:xfrm>
        </p:spPr>
        <p:txBody>
          <a:bodyPr/>
          <a:lstStyle/>
          <a:p>
            <a:pPr>
              <a:buFont typeface="Calibri" pitchFamily="34" charset="0"/>
              <a:buChar char="─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istraživačka metoda koja ispituje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uzročno-posljedične odnose u kontroliranim uvjetima</a:t>
            </a:r>
            <a:r>
              <a:rPr lang="hr-H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(laboratorij)</a:t>
            </a:r>
            <a:endParaRPr lang="hr-HR" sz="2800" b="1" i="1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TERENSKI EKSPERIMENT</a:t>
            </a:r>
            <a:r>
              <a:rPr lang="hr-H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– eksperiment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prirodnim uvjetima</a:t>
            </a:r>
            <a:endParaRPr lang="hr-HR" sz="28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Font typeface="Calibri" pitchFamily="34" charset="0"/>
              <a:buChar char="─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Hawthrone učinak – što manje utjecati na ponašanje ispitanika</a:t>
            </a:r>
          </a:p>
          <a:p>
            <a:pPr lvl="1">
              <a:buFont typeface="Calibri" pitchFamily="34" charset="0"/>
              <a:buChar char="─"/>
            </a:pPr>
            <a:r>
              <a:rPr lang="vi-VN" sz="2400" dirty="0" smtClean="0">
                <a:latin typeface="Calibri" pitchFamily="34" charset="0"/>
                <a:cs typeface="Calibri" pitchFamily="34" charset="0"/>
              </a:rPr>
              <a:t>cilj terenskog eksperimenta je dobiti odgovor na pitanje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zašto se nešto događa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err="1" smtClean="0">
                <a:latin typeface="Calibri" pitchFamily="34" charset="0"/>
                <a:cs typeface="Calibri" pitchFamily="34" charset="0"/>
              </a:rPr>
              <a:t>npr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i="1" dirty="0" smtClean="0">
                <a:latin typeface="Calibri" pitchFamily="34" charset="0"/>
                <a:cs typeface="Calibri" pitchFamily="34" charset="0"/>
              </a:rPr>
              <a:t>M. Sherif - </a:t>
            </a:r>
            <a:r>
              <a:rPr lang="en-US" i="1" dirty="0"/>
              <a:t>„The </a:t>
            </a:r>
            <a:r>
              <a:rPr lang="en-US" sz="2400" i="1" dirty="0" smtClean="0">
                <a:latin typeface="Calibri" pitchFamily="34" charset="0"/>
                <a:cs typeface="Calibri" pitchFamily="34" charset="0"/>
              </a:rPr>
              <a:t>Robbers Cave Experiment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”)</a:t>
            </a:r>
          </a:p>
          <a:p>
            <a:pPr>
              <a:spcBef>
                <a:spcPts val="2400"/>
              </a:spcBef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EKSPERIMENTALNA</a:t>
            </a: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(izlaže se utjecaju nezavisne varijable - uzrok)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KONTROLNA GRUPA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8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izlaže se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nikakvom utjecaju) –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mjeri se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KORELACIJA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395536" y="7553"/>
            <a:ext cx="8153400" cy="990600"/>
          </a:xfrm>
        </p:spPr>
        <p:txBody>
          <a:bodyPr/>
          <a:lstStyle/>
          <a:p>
            <a:r>
              <a:rPr lang="hr-HR" sz="4400" dirty="0" smtClean="0"/>
              <a:t>EKSPERIMENT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303 - 304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9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0034" y="2599429"/>
            <a:ext cx="4000528" cy="11073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kontrolna grupa </a:t>
            </a:r>
          </a:p>
          <a:p>
            <a:pPr algn="ctr">
              <a:spcBef>
                <a:spcPts val="600"/>
              </a:spcBef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eksperiment s </a:t>
            </a:r>
            <a:r>
              <a:rPr lang="hr-HR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neparnim</a:t>
            </a:r>
            <a:r>
              <a:rPr lang="hr-HR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brojevima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34" y="1261361"/>
            <a:ext cx="4000528" cy="1107395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eksperimentalna grupa </a:t>
            </a:r>
          </a:p>
          <a:p>
            <a:pPr algn="ctr">
              <a:spcBef>
                <a:spcPts val="600"/>
              </a:spcBef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eksperiment s </a:t>
            </a:r>
            <a:r>
              <a:rPr lang="hr-HR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parnim</a:t>
            </a:r>
            <a:r>
              <a:rPr lang="hr-HR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brojevima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34" y="3913536"/>
            <a:ext cx="4000528" cy="114918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nezavisna varijabla </a:t>
            </a:r>
          </a:p>
          <a:p>
            <a:pPr algn="ctr">
              <a:spcBef>
                <a:spcPts val="600"/>
              </a:spcBef>
            </a:pPr>
            <a:r>
              <a:rPr lang="hr-HR" sz="20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nemogući anagrami</a:t>
            </a:r>
            <a:endParaRPr lang="hr-H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5219958"/>
            <a:ext cx="4000528" cy="1232761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zavisna varijabla </a:t>
            </a:r>
          </a:p>
          <a:p>
            <a:pPr algn="ctr">
              <a:spcBef>
                <a:spcPts val="600"/>
              </a:spcBef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uspjeh učenika u 3. anagramu</a:t>
            </a: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r-H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Kutni poveznik 9"/>
          <p:cNvCxnSpPr>
            <a:stCxn id="7" idx="3"/>
            <a:endCxn id="6" idx="3"/>
          </p:cNvCxnSpPr>
          <p:nvPr/>
        </p:nvCxnSpPr>
        <p:spPr>
          <a:xfrm flipV="1">
            <a:off x="4500562" y="1815059"/>
            <a:ext cx="12700" cy="2673069"/>
          </a:xfrm>
          <a:prstGeom prst="bentConnector3">
            <a:avLst>
              <a:gd name="adj1" fmla="val 1800000"/>
            </a:avLst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Kutni poveznik 11"/>
          <p:cNvCxnSpPr>
            <a:stCxn id="6" idx="1"/>
            <a:endCxn id="8" idx="1"/>
          </p:cNvCxnSpPr>
          <p:nvPr/>
        </p:nvCxnSpPr>
        <p:spPr>
          <a:xfrm rot="10800000" flipV="1">
            <a:off x="500034" y="1815059"/>
            <a:ext cx="12700" cy="4021280"/>
          </a:xfrm>
          <a:prstGeom prst="bentConnector3">
            <a:avLst>
              <a:gd name="adj1" fmla="val 1800000"/>
            </a:avLst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07523" y="-27384"/>
            <a:ext cx="81249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itchFamily="34" charset="0"/>
              </a:rPr>
              <a:t>EKSPERIMENT </a:t>
            </a:r>
            <a:r>
              <a:rPr lang="hr-HR" sz="36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naučene bespomoćnosti</a:t>
            </a:r>
            <a:endParaRPr lang="hr-HR" sz="2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5072066" y="4071942"/>
            <a:ext cx="1928826" cy="9541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r-H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SBTR</a:t>
            </a:r>
          </a:p>
          <a:p>
            <a:pPr marL="228600" indent="-228600">
              <a:buFont typeface="+mj-lt"/>
              <a:buAutoNum type="arabicPeriod"/>
            </a:pPr>
            <a:r>
              <a:rPr lang="hr-HR" sz="2800" dirty="0" smtClean="0">
                <a:latin typeface="Calibri" panose="020F0502020204030204" pitchFamily="34" charset="0"/>
                <a:cs typeface="Calibri" pitchFamily="34" charset="0"/>
              </a:rPr>
              <a:t> OBALVK</a:t>
            </a: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5072066" y="5620424"/>
            <a:ext cx="2786082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8000" lvl="0" indent="-288000">
              <a:buFont typeface="+mj-lt"/>
              <a:buAutoNum type="arabicPeriod" startAt="3"/>
            </a:pPr>
            <a:r>
              <a:rPr lang="hr-HR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AJMOICDEKRA</a:t>
            </a:r>
            <a:endParaRPr lang="hr-HR" sz="2800" dirty="0" smtClean="0">
              <a:latin typeface="Calibri" panose="020F0502020204030204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72066" y="2786058"/>
            <a:ext cx="3786214" cy="785818"/>
            <a:chOff x="5072066" y="2786058"/>
            <a:chExt cx="3786214" cy="785818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5072066" y="2786058"/>
              <a:ext cx="3786214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2872016"/>
              <a:ext cx="1522468" cy="689117"/>
            </a:xfrm>
            <a:prstGeom prst="rect">
              <a:avLst/>
            </a:prstGeom>
            <a:solidFill>
              <a:schemeClr val="tx1"/>
            </a:solidFill>
          </p:spPr>
        </p:pic>
      </p:grpSp>
      <p:grpSp>
        <p:nvGrpSpPr>
          <p:cNvPr id="4" name="Group 3"/>
          <p:cNvGrpSpPr/>
          <p:nvPr/>
        </p:nvGrpSpPr>
        <p:grpSpPr>
          <a:xfrm>
            <a:off x="5072066" y="1357298"/>
            <a:ext cx="3786214" cy="785818"/>
            <a:chOff x="5072066" y="1357298"/>
            <a:chExt cx="3786214" cy="78581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5072066" y="1357298"/>
              <a:ext cx="3786214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1443256"/>
              <a:ext cx="1522468" cy="689117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385689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build="allAtOnce" animBg="1"/>
      <p:bldP spid="7" grpId="0" build="allAtOnce" animBg="1"/>
      <p:bldP spid="8" grpId="0" build="allAtOnce" animBg="1"/>
      <p:bldP spid="3073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sshand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301" y="857232"/>
            <a:ext cx="4359731" cy="585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472" y="2614944"/>
            <a:ext cx="3786214" cy="12084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kontrolna grupa </a:t>
            </a:r>
          </a:p>
          <a:p>
            <a:pPr algn="ctr">
              <a:spcBef>
                <a:spcPts val="600"/>
              </a:spcBef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ostali učenici</a:t>
            </a:r>
            <a:endParaRPr lang="hr-H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472" y="1257622"/>
            <a:ext cx="3786214" cy="1208470"/>
          </a:xfrm>
          <a:prstGeom prst="rect">
            <a:avLst/>
          </a:prstGeom>
          <a:solidFill>
            <a:srgbClr val="00990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eksperimentalna grupa </a:t>
            </a:r>
          </a:p>
          <a:p>
            <a:pPr algn="ctr">
              <a:spcBef>
                <a:spcPts val="600"/>
              </a:spcBef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„nadareni” učenici</a:t>
            </a:r>
            <a:endParaRPr lang="hr-H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472" y="3972266"/>
            <a:ext cx="3786214" cy="120847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nezavisna varijabla </a:t>
            </a:r>
          </a:p>
          <a:p>
            <a:pPr algn="ctr">
              <a:spcBef>
                <a:spcPts val="600"/>
              </a:spcBef>
            </a:pPr>
            <a:r>
              <a:rPr lang="hr-HR" sz="2400" i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očekivanja učitelja </a:t>
            </a:r>
            <a:endParaRPr lang="hr-H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472" y="5329588"/>
            <a:ext cx="3786214" cy="120847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zavisna varijabla </a:t>
            </a:r>
          </a:p>
          <a:p>
            <a:pPr algn="ctr">
              <a:spcBef>
                <a:spcPts val="600"/>
              </a:spcBef>
            </a:pP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uspjeh učenika 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067944" y="-123142"/>
            <a:ext cx="5265745" cy="919138"/>
          </a:xfrm>
        </p:spPr>
        <p:txBody>
          <a:bodyPr anchor="ctr"/>
          <a:lstStyle/>
          <a:p>
            <a:pPr>
              <a:lnSpc>
                <a:spcPts val="2400"/>
              </a:lnSpc>
            </a:pPr>
            <a:r>
              <a:rPr lang="hr-HR" sz="2400" b="0" i="1" dirty="0" smtClean="0"/>
              <a:t>primjer s uspjehom učenika u školi – samoispunjavajuće proročanstvo</a:t>
            </a:r>
            <a:endParaRPr lang="hr-HR" sz="4000" b="0" i="1" dirty="0" smtClean="0"/>
          </a:p>
        </p:txBody>
      </p:sp>
      <p:cxnSp>
        <p:nvCxnSpPr>
          <p:cNvPr id="10" name="Kutni poveznik 9"/>
          <p:cNvCxnSpPr>
            <a:stCxn id="7" idx="3"/>
            <a:endCxn id="6" idx="3"/>
          </p:cNvCxnSpPr>
          <p:nvPr/>
        </p:nvCxnSpPr>
        <p:spPr>
          <a:xfrm flipV="1">
            <a:off x="4357686" y="1861857"/>
            <a:ext cx="12700" cy="2714644"/>
          </a:xfrm>
          <a:prstGeom prst="bentConnector3">
            <a:avLst>
              <a:gd name="adj1" fmla="val 1800000"/>
            </a:avLst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Kutni poveznik 11"/>
          <p:cNvCxnSpPr>
            <a:stCxn id="6" idx="1"/>
            <a:endCxn id="8" idx="1"/>
          </p:cNvCxnSpPr>
          <p:nvPr/>
        </p:nvCxnSpPr>
        <p:spPr>
          <a:xfrm rot="10800000" flipV="1">
            <a:off x="571472" y="1861857"/>
            <a:ext cx="12700" cy="4071966"/>
          </a:xfrm>
          <a:prstGeom prst="bentConnector3">
            <a:avLst>
              <a:gd name="adj1" fmla="val 1800000"/>
            </a:avLst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28356" y="2209"/>
            <a:ext cx="34955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itchFamily="34" charset="0"/>
              </a:rPr>
              <a:t>EKSPERIMENT</a:t>
            </a:r>
            <a:endParaRPr lang="hr-HR" sz="2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46748" y="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6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build="allAtOnce" animBg="1"/>
      <p:bldP spid="7" grpId="0" build="allAtOnce" animBg="1"/>
      <p:bldP spid="8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294 - 295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53400" cy="628632"/>
          </a:xfrm>
        </p:spPr>
        <p:txBody>
          <a:bodyPr/>
          <a:lstStyle/>
          <a:p>
            <a:r>
              <a:rPr lang="hr-HR" dirty="0" smtClean="0"/>
              <a:t>ETOS ZNANOSTI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406" y="857232"/>
            <a:ext cx="8643938" cy="497205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hr-HR" dirty="0" smtClean="0"/>
              <a:t>Skup normi kojih se znanstvenik treba pridržavati:</a:t>
            </a:r>
          </a:p>
          <a:p>
            <a:pPr marL="0">
              <a:buFont typeface="Wingdings" pitchFamily="2" charset="2"/>
              <a:buNone/>
              <a:defRPr/>
            </a:pPr>
            <a:r>
              <a:rPr lang="hr-HR" sz="2000" i="1" dirty="0" smtClean="0"/>
              <a:t>(Skupovi normi koji osiguravaju znanosti autonomiju i čistoću te su moralno obvezujuće za znanstvenike) – R. K. </a:t>
            </a:r>
            <a:r>
              <a:rPr lang="hr-HR" sz="2000" i="1" dirty="0" err="1" smtClean="0"/>
              <a:t>Merton</a:t>
            </a:r>
            <a:endParaRPr lang="hr-HR" sz="2000" i="1" dirty="0" smtClean="0"/>
          </a:p>
          <a:p>
            <a:pPr marL="0">
              <a:buSzPct val="100000"/>
              <a:buFont typeface="Wingdings" pitchFamily="2" charset="2"/>
              <a:buNone/>
              <a:defRPr/>
            </a:pPr>
            <a:endParaRPr lang="hr-HR" sz="20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UNIVERZALIZAM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ZAJEDNIŠTVO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BEZINTERESNOST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ORGANIZIRANI SKEPTICIZAM</a:t>
            </a:r>
            <a:endParaRPr lang="hr-HR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7554" y="2467269"/>
            <a:ext cx="535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latin typeface="Calibri" pitchFamily="34" charset="0"/>
                <a:cs typeface="Calibri" pitchFamily="34" charset="0"/>
              </a:rPr>
              <a:t>‒ vrednovanje znanstvenih ideja po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impersonalnim kriterijima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(objektivno)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71868" y="4365104"/>
            <a:ext cx="4786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latin typeface="Calibri" pitchFamily="34" charset="0"/>
                <a:cs typeface="Calibri" pitchFamily="34" charset="0"/>
              </a:rPr>
              <a:t>‒ znanstvenici moraju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težiti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istini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 ne bogatstvu, moći i slavi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928662" y="5312094"/>
            <a:ext cx="7572428" cy="974426"/>
            <a:chOff x="1214414" y="5449606"/>
            <a:chExt cx="7572428" cy="974426"/>
          </a:xfrm>
        </p:grpSpPr>
        <p:sp>
          <p:nvSpPr>
            <p:cNvPr id="9" name="Rectangle 8"/>
            <p:cNvSpPr/>
            <p:nvPr/>
          </p:nvSpPr>
          <p:spPr>
            <a:xfrm>
              <a:off x="5715008" y="5449606"/>
              <a:ext cx="30718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lvl="0" indent="-514350" eaLnBrk="0" hangingPunct="0">
                <a:spcBef>
                  <a:spcPts val="700"/>
                </a:spcBef>
                <a:buClr>
                  <a:srgbClr val="DD8047"/>
                </a:buClr>
                <a:buSzPct val="60000"/>
                <a:defRPr/>
              </a:pPr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‒ ništa se ne smije</a:t>
              </a:r>
              <a:endParaRPr lang="hr-HR" sz="2400" i="1" dirty="0" smtClean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4414" y="5962367"/>
              <a:ext cx="69294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uzimati „zdravo za gotovo” – </a:t>
              </a:r>
              <a:r>
                <a:rPr lang="hr-HR" sz="2400" b="1" i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skepticizam i sumnja</a:t>
              </a:r>
              <a:endPara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500034" y="3434364"/>
            <a:ext cx="8215370" cy="890293"/>
            <a:chOff x="714378" y="3781741"/>
            <a:chExt cx="8215370" cy="890293"/>
          </a:xfrm>
        </p:grpSpPr>
        <p:sp>
          <p:nvSpPr>
            <p:cNvPr id="7" name="Rectangle 6"/>
            <p:cNvSpPr/>
            <p:nvPr/>
          </p:nvSpPr>
          <p:spPr>
            <a:xfrm>
              <a:off x="3071832" y="3781741"/>
              <a:ext cx="55721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‒ </a:t>
              </a: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dijeljenje</a:t>
              </a:r>
              <a:r>
                <a:rPr lang="hr-HR" sz="2400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svojih spoznaja s ostalim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4378" y="4210369"/>
              <a:ext cx="82153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znanstvenicima </a:t>
              </a:r>
              <a:r>
                <a:rPr lang="hr-HR" sz="2400" i="1" dirty="0" smtClean="0">
                  <a:latin typeface="Calibri" pitchFamily="34" charset="0"/>
                  <a:cs typeface="Calibri" pitchFamily="34" charset="0"/>
                </a:rPr>
                <a:t>(znanje je opće dobro a ne privatno vlasništvo)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Pravokutnik 13"/>
          <p:cNvSpPr/>
          <p:nvPr/>
        </p:nvSpPr>
        <p:spPr>
          <a:xfrm rot="21040981">
            <a:off x="2089716" y="2702392"/>
            <a:ext cx="1643074" cy="35719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PEER REVIEW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Pravokutnik 14"/>
          <p:cNvSpPr/>
          <p:nvPr/>
        </p:nvSpPr>
        <p:spPr>
          <a:xfrm rot="21040981">
            <a:off x="1964803" y="3415255"/>
            <a:ext cx="1642435" cy="57903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ZNANSTVENI KOMUNIZAM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Slika 15" descr="sticker,375x360.u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556" y="-24"/>
            <a:ext cx="1562681" cy="150017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796136" y="61712"/>
            <a:ext cx="1469692" cy="1469692"/>
            <a:chOff x="4832333" y="1817914"/>
            <a:chExt cx="1653592" cy="1653592"/>
          </a:xfrm>
        </p:grpSpPr>
        <p:sp>
          <p:nvSpPr>
            <p:cNvPr id="5" name="Oval 4"/>
            <p:cNvSpPr/>
            <p:nvPr/>
          </p:nvSpPr>
          <p:spPr>
            <a:xfrm>
              <a:off x="4832333" y="1817914"/>
              <a:ext cx="1653592" cy="16535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26" name="Picture 2" descr="https://mirrors.creativecommons.org/presskit/icons/cc.lar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540" y="1869121"/>
              <a:ext cx="1551179" cy="155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856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6" grpId="0"/>
      <p:bldP spid="8" grpId="0"/>
      <p:bldP spid="14" grpId="0" build="allAtOnce" animBg="1"/>
      <p:bldP spid="14" grpId="1" build="allAtOnce" animBg="1"/>
      <p:bldP spid="15" grpId="0" build="allAtOnce" animBg="1"/>
      <p:bldP spid="15" grpId="1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anford-prison-experiment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625" y="214313"/>
            <a:ext cx="5538788" cy="6480175"/>
          </a:xfr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628x4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14313"/>
            <a:ext cx="4524375" cy="5535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blindfo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8" y="207963"/>
            <a:ext cx="7215187" cy="647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62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784976" cy="5591544"/>
          </a:xfrm>
        </p:spPr>
        <p:txBody>
          <a:bodyPr>
            <a:noAutofit/>
          </a:bodyPr>
          <a:lstStyle/>
          <a:p>
            <a:pPr>
              <a:buClrTx/>
              <a:buSzPct val="100000"/>
              <a:buFont typeface="Calibri" pitchFamily="34" charset="0"/>
              <a:buChar char="─"/>
              <a:defRPr/>
            </a:pPr>
            <a:r>
              <a:rPr lang="hr-HR" u="sng" dirty="0" smtClean="0">
                <a:latin typeface="Calibri" pitchFamily="34" charset="0"/>
                <a:cs typeface="Calibri" pitchFamily="34" charset="0"/>
              </a:rPr>
              <a:t>kvalitativna metoda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koja pretpostavlja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„rad na terenu”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što zahtjeva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sustavno praćenje pojedinaca unutar odabrane grupe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sudjelovanjem</a:t>
            </a:r>
            <a: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u grupi ili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bez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sudjelovanja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>
              <a:buFont typeface="Wingdings" pitchFamily="2" charset="2"/>
              <a:buChar char="Ø"/>
              <a:defRPr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514350" indent="-514350">
              <a:buFont typeface="Wingdings" pitchFamily="2" charset="2"/>
              <a:buNone/>
              <a:defRPr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VRSTE PROMATRANJA:</a:t>
            </a:r>
          </a:p>
          <a:p>
            <a:pPr marL="835025" lvl="1" indent="-514350">
              <a:buClrTx/>
              <a:buSzPct val="100000"/>
              <a:buFont typeface="+mj-lt"/>
              <a:buAutoNum type="arabicPeriod"/>
              <a:defRPr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NEUTRALNO</a:t>
            </a: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promatranje</a:t>
            </a:r>
          </a:p>
          <a:p>
            <a:pPr marL="835025" lvl="1" indent="-514350">
              <a:buClrTx/>
              <a:buSzPct val="100000"/>
              <a:buFont typeface="+mj-lt"/>
              <a:buAutoNum type="arabicPeriod"/>
              <a:defRPr/>
            </a:pPr>
            <a:r>
              <a:rPr lang="hr-HR" sz="3600" dirty="0" smtClean="0">
                <a:latin typeface="Calibri" pitchFamily="34" charset="0"/>
                <a:cs typeface="Calibri" pitchFamily="34" charset="0"/>
              </a:rPr>
              <a:t>promatranje 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BEZ SUDJELOVANJA</a:t>
            </a:r>
            <a:endParaRPr lang="hr-HR" sz="36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835025" lvl="1" indent="-514350">
              <a:buClrTx/>
              <a:buSzPct val="100000"/>
              <a:buFont typeface="+mj-lt"/>
              <a:buAutoNum type="arabicPeriod"/>
              <a:defRPr/>
            </a:pPr>
            <a:r>
              <a:rPr lang="hr-HR" sz="3600" dirty="0"/>
              <a:t>p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romatranje 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 SUDJELOVANJEM</a:t>
            </a:r>
            <a:endParaRPr lang="hr-HR" sz="36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30704" y="90256"/>
            <a:ext cx="8153400" cy="504056"/>
          </a:xfrm>
        </p:spPr>
        <p:txBody>
          <a:bodyPr/>
          <a:lstStyle/>
          <a:p>
            <a:r>
              <a:rPr lang="hr-HR" dirty="0" smtClean="0"/>
              <a:t>PROMATRANJE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301 - 302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erigation_room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62" y="899089"/>
            <a:ext cx="8761713" cy="5742160"/>
          </a:xfr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1048" y="62136"/>
            <a:ext cx="8153400" cy="990600"/>
          </a:xfrm>
        </p:spPr>
        <p:txBody>
          <a:bodyPr/>
          <a:lstStyle/>
          <a:p>
            <a:r>
              <a:rPr lang="hr-HR" dirty="0" smtClean="0"/>
              <a:t>NEUTRALNO PROMATRANJE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" name="Slika 4" descr="1239261-img-marshmallow-deti-test-sladkosti-vule-pokuseni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71414"/>
              <a:ext cx="5643602" cy="35977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Slika 5" descr="marshmellow-test-604-cs050713.jp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3357554" y="3714752"/>
              <a:ext cx="5643602" cy="30553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744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20250" y="116632"/>
            <a:ext cx="8153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dirty="0" smtClean="0"/>
              <a:t>PROMATRANJE SA SUDJELOVANJEM</a:t>
            </a:r>
          </a:p>
        </p:txBody>
      </p:sp>
      <p:pic>
        <p:nvPicPr>
          <p:cNvPr id="8" name="Slika 7" descr="453608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828341" y="764705"/>
            <a:ext cx="4101024" cy="5914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Slika 8" descr="Erving_Goffman.jpg"/>
          <p:cNvPicPr>
            <a:picLocks noChangeAspect="1"/>
          </p:cNvPicPr>
          <p:nvPr/>
        </p:nvPicPr>
        <p:blipFill>
          <a:blip r:embed="rId3"/>
          <a:srcRect l="3740" r="4429"/>
          <a:stretch>
            <a:fillRect/>
          </a:stretch>
        </p:blipFill>
        <p:spPr>
          <a:xfrm>
            <a:off x="323528" y="764704"/>
            <a:ext cx="4246640" cy="5914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a 12"/>
          <p:cNvGrpSpPr/>
          <p:nvPr/>
        </p:nvGrpSpPr>
        <p:grpSpPr>
          <a:xfrm>
            <a:off x="1482027" y="3000372"/>
            <a:ext cx="6447559" cy="3643338"/>
            <a:chOff x="2928926" y="1500174"/>
            <a:chExt cx="5562600" cy="3143272"/>
          </a:xfrm>
        </p:grpSpPr>
        <p:pic>
          <p:nvPicPr>
            <p:cNvPr id="11" name="Slika 10" descr="david.jpg"/>
            <p:cNvPicPr>
              <a:picLocks noChangeAspect="1"/>
            </p:cNvPicPr>
            <p:nvPr/>
          </p:nvPicPr>
          <p:blipFill>
            <a:blip r:embed="rId4"/>
            <a:srcRect b="-13014"/>
            <a:stretch>
              <a:fillRect/>
            </a:stretch>
          </p:blipFill>
          <p:spPr>
            <a:xfrm>
              <a:off x="2928926" y="1500174"/>
              <a:ext cx="5562600" cy="3143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Pravokutnik 11"/>
            <p:cNvSpPr/>
            <p:nvPr/>
          </p:nvSpPr>
          <p:spPr>
            <a:xfrm>
              <a:off x="3000364" y="4286256"/>
              <a:ext cx="5429288" cy="31863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hr-HR" b="1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D.</a:t>
              </a:r>
              <a:r>
                <a:rPr lang="hr-HR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hr-HR" b="1" i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Rosenhan</a:t>
              </a:r>
              <a:r>
                <a:rPr lang="hr-HR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(1973.) – „</a:t>
              </a:r>
              <a:r>
                <a:rPr lang="en-US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 being sane in insane places</a:t>
              </a:r>
              <a:r>
                <a:rPr lang="hr-HR" i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hr-H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45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sz="4000" dirty="0" smtClean="0"/>
              <a:t>PROMATRANJE SA SUDJELOVANJEM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sz="quarter" idx="1"/>
          </p:nvPr>
        </p:nvSpPr>
        <p:spPr>
          <a:xfrm>
            <a:off x="35496" y="733400"/>
            <a:ext cx="9108504" cy="895400"/>
          </a:xfrm>
        </p:spPr>
        <p:txBody>
          <a:bodyPr/>
          <a:lstStyle/>
          <a:p>
            <a:r>
              <a:rPr lang="hr-HR" sz="2400" dirty="0" smtClean="0"/>
              <a:t>primjer </a:t>
            </a:r>
            <a:r>
              <a:rPr lang="hr-HR" sz="2400" dirty="0" err="1" smtClean="0"/>
              <a:t>Malinowskog</a:t>
            </a:r>
            <a:r>
              <a:rPr lang="hr-HR" sz="2400" dirty="0" smtClean="0"/>
              <a:t> i </a:t>
            </a:r>
            <a:r>
              <a:rPr lang="hr-HR" sz="2400" i="1" dirty="0" smtClean="0"/>
              <a:t>Kula</a:t>
            </a:r>
            <a:r>
              <a:rPr lang="hr-HR" sz="2400" dirty="0" smtClean="0"/>
              <a:t> sustava domorodaca zapadnog Pacifika (</a:t>
            </a:r>
            <a:r>
              <a:rPr lang="hr-HR" sz="2400" dirty="0" err="1" smtClean="0"/>
              <a:t>Trobridski</a:t>
            </a:r>
            <a:r>
              <a:rPr lang="hr-HR" sz="2400" dirty="0" smtClean="0"/>
              <a:t> otoci)</a:t>
            </a:r>
          </a:p>
        </p:txBody>
      </p:sp>
      <p:pic>
        <p:nvPicPr>
          <p:cNvPr id="4" name="Picture 3" descr="wbmalinowski_wideweb__430x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4" y="1628800"/>
            <a:ext cx="8546546" cy="4968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76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sz="4000" dirty="0" smtClean="0"/>
              <a:t>PROMATRANJE SA SUDJELOVANJEM</a:t>
            </a:r>
          </a:p>
        </p:txBody>
      </p:sp>
      <p:pic>
        <p:nvPicPr>
          <p:cNvPr id="6" name="Content Placeholder 3" descr="anths-carto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0090" y="749729"/>
            <a:ext cx="4770643" cy="5912913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80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3" y="908720"/>
            <a:ext cx="9036497" cy="5688632"/>
          </a:xfrm>
        </p:spPr>
        <p:txBody>
          <a:bodyPr/>
          <a:lstStyle/>
          <a:p>
            <a:pPr marL="457200" indent="-457200">
              <a:spcBef>
                <a:spcPts val="18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SEKUNDARNA ANALIZA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800" dirty="0" smtClean="0">
                <a:solidFill>
                  <a:schemeClr val="bg1"/>
                </a:solidFill>
              </a:rPr>
              <a:t>– </a:t>
            </a:r>
            <a:r>
              <a:rPr lang="vi-VN" sz="2800" dirty="0" smtClean="0">
                <a:solidFill>
                  <a:schemeClr val="bg1"/>
                </a:solidFill>
              </a:rPr>
              <a:t>analiza</a:t>
            </a:r>
            <a:r>
              <a:rPr lang="hr-HR" sz="2800" dirty="0" smtClean="0">
                <a:solidFill>
                  <a:schemeClr val="bg1"/>
                </a:solidFill>
              </a:rPr>
              <a:t> </a:t>
            </a:r>
            <a:r>
              <a:rPr lang="vi-VN" sz="2800" dirty="0" smtClean="0">
                <a:solidFill>
                  <a:schemeClr val="bg1"/>
                </a:solidFill>
              </a:rPr>
              <a:t>podataka koje su </a:t>
            </a:r>
            <a:r>
              <a:rPr lang="vi-VN" sz="2800" b="1" dirty="0" smtClean="0">
                <a:solidFill>
                  <a:schemeClr val="bg1"/>
                </a:solidFill>
              </a:rPr>
              <a:t>prikupili drugi </a:t>
            </a:r>
            <a:r>
              <a:rPr lang="vi-VN" sz="2400" i="1" dirty="0" smtClean="0">
                <a:solidFill>
                  <a:schemeClr val="bg1"/>
                </a:solidFill>
              </a:rPr>
              <a:t>(npr. DZS, UN, Svjetska banka...)</a:t>
            </a:r>
            <a:endParaRPr lang="hr-HR" sz="2400" i="1" dirty="0" smtClean="0">
              <a:solidFill>
                <a:schemeClr val="bg1"/>
              </a:solidFill>
            </a:endParaRPr>
          </a:p>
          <a:p>
            <a:pPr marL="514350" indent="-514350">
              <a:spcBef>
                <a:spcPts val="18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 POVIJESNIH DOKUMENATA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800" dirty="0" smtClean="0">
                <a:solidFill>
                  <a:schemeClr val="bg1"/>
                </a:solidFill>
              </a:rPr>
              <a:t>– usredotočuje se na informacije iz povijesnih zapisa, pisama, dnevnika i sl.</a:t>
            </a:r>
          </a:p>
          <a:p>
            <a:pPr marL="936000" lvl="1" indent="-360000"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400" i="1" dirty="0" smtClean="0">
                <a:solidFill>
                  <a:schemeClr val="bg1"/>
                </a:solidFill>
              </a:rPr>
              <a:t>Thomas i </a:t>
            </a:r>
            <a:r>
              <a:rPr lang="pl-PL" sz="2400" i="1" dirty="0" smtClean="0">
                <a:solidFill>
                  <a:schemeClr val="bg1"/>
                </a:solidFill>
              </a:rPr>
              <a:t>Znaniecki - Poljski seljak u Europi i Americi</a:t>
            </a:r>
            <a:endParaRPr lang="hr-HR" sz="2400" dirty="0" smtClean="0">
              <a:solidFill>
                <a:schemeClr val="bg1"/>
              </a:solidFill>
            </a:endParaRPr>
          </a:p>
          <a:p>
            <a:pPr marL="514350" indent="-514350">
              <a:spcBef>
                <a:spcPts val="54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 SADRŽAJA</a:t>
            </a:r>
            <a:r>
              <a:rPr lang="hr-H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800" dirty="0" smtClean="0">
                <a:solidFill>
                  <a:schemeClr val="bg1"/>
                </a:solidFill>
              </a:rPr>
              <a:t>– usredotočuje se na karakteristike samog sadržaja - </a:t>
            </a:r>
            <a:r>
              <a:rPr lang="hr-HR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što</a:t>
            </a:r>
            <a:r>
              <a:rPr lang="hr-HR" sz="2800" i="1" dirty="0" smtClean="0">
                <a:solidFill>
                  <a:schemeClr val="bg1"/>
                </a:solidFill>
              </a:rPr>
              <a:t> je rečeno i </a:t>
            </a:r>
            <a:r>
              <a:rPr lang="hr-HR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kako</a:t>
            </a:r>
            <a:r>
              <a:rPr lang="hr-HR" sz="2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800" i="1" dirty="0" smtClean="0">
                <a:solidFill>
                  <a:schemeClr val="bg1"/>
                </a:solidFill>
              </a:rPr>
              <a:t>je rečeno </a:t>
            </a:r>
            <a:r>
              <a:rPr lang="hr-HR" sz="2800" dirty="0" smtClean="0">
                <a:solidFill>
                  <a:schemeClr val="bg1"/>
                </a:solidFill>
              </a:rPr>
              <a:t>(kvantitativna i kvalitativna metoda) – </a:t>
            </a:r>
            <a:r>
              <a:rPr lang="hr-HR" sz="2400" i="1" dirty="0" smtClean="0">
                <a:solidFill>
                  <a:schemeClr val="bg1"/>
                </a:solidFill>
              </a:rPr>
              <a:t>npr. analiza govora političara ili natpisi u novinama, analiza izričaja sportskih komentatora…</a:t>
            </a:r>
            <a:endParaRPr lang="hr-HR" sz="2800" i="1" dirty="0" smtClean="0">
              <a:solidFill>
                <a:schemeClr val="bg1"/>
              </a:solidFill>
            </a:endParaRPr>
          </a:p>
          <a:p>
            <a:pPr marL="936000" indent="-360000">
              <a:spcBef>
                <a:spcPts val="600"/>
              </a:spcBef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400" i="1" dirty="0" smtClean="0">
                <a:solidFill>
                  <a:schemeClr val="bg1"/>
                </a:solidFill>
              </a:rPr>
              <a:t>Branislava Baranović – „Slika žene u udžbenicima književnosti”</a:t>
            </a:r>
            <a:endParaRPr lang="hr-HR" sz="2400" i="1" dirty="0">
              <a:solidFill>
                <a:schemeClr val="bg1"/>
              </a:solidFill>
            </a:endParaRPr>
          </a:p>
        </p:txBody>
      </p:sp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451048" y="44624"/>
            <a:ext cx="8153400" cy="990600"/>
          </a:xfrm>
        </p:spPr>
        <p:txBody>
          <a:bodyPr/>
          <a:lstStyle/>
          <a:p>
            <a:r>
              <a:rPr lang="hr-HR" dirty="0" smtClean="0"/>
              <a:t>ANALIZA POSTOJEĆIH PODATAKA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908720"/>
            <a:ext cx="9036497" cy="5688632"/>
          </a:xfrm>
          <a:prstGeom prst="rect">
            <a:avLst/>
          </a:prstGeom>
        </p:spPr>
        <p:txBody>
          <a:bodyPr/>
          <a:lstStyle>
            <a:lvl1pPr marL="547688" indent="-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Calibri" pitchFamily="34" charset="0"/>
              <a:buChar char="—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Calibri" pitchFamily="34" charset="0"/>
              <a:buChar char="—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5000"/>
              <a:buFont typeface="Calibri" pitchFamily="34" charset="0"/>
              <a:buChar char="—"/>
              <a:defRPr sz="2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itchFamily="34" charset="0"/>
              <a:buChar char="—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—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8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SEKUNDARNA ANALIZA</a:t>
            </a:r>
            <a:r>
              <a:rPr lang="hr-H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</a:t>
            </a:r>
            <a:r>
              <a:rPr lang="vi-VN" dirty="0" smtClean="0"/>
              <a:t>analiza</a:t>
            </a:r>
            <a:r>
              <a:rPr lang="hr-HR" dirty="0" smtClean="0"/>
              <a:t> </a:t>
            </a:r>
            <a:r>
              <a:rPr lang="vi-VN" dirty="0" smtClean="0"/>
              <a:t>podataka koje su </a:t>
            </a:r>
            <a:r>
              <a:rPr lang="vi-VN" b="1" dirty="0" smtClean="0">
                <a:solidFill>
                  <a:srgbClr val="FFC000"/>
                </a:solidFill>
              </a:rPr>
              <a:t>prikupili drugi </a:t>
            </a:r>
            <a:r>
              <a:rPr lang="vi-VN" sz="2400" i="1" dirty="0" smtClean="0"/>
              <a:t>(npr. DZS, UN, Svjetska banka...)</a:t>
            </a:r>
            <a:endParaRPr lang="hr-HR" sz="2400" i="1" dirty="0" smtClean="0"/>
          </a:p>
          <a:p>
            <a:pPr marL="514350" indent="-514350">
              <a:spcBef>
                <a:spcPts val="18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 POVIJESNIH DOKUMENATA</a:t>
            </a:r>
            <a:r>
              <a:rPr lang="hr-H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usredotočuje se na </a:t>
            </a:r>
            <a:r>
              <a:rPr lang="hr-HR" u="sng" dirty="0" smtClean="0"/>
              <a:t>informacije iz povijesnih zapisa, pisama, dnevnika i sl.</a:t>
            </a:r>
          </a:p>
          <a:p>
            <a:pPr marL="936000" lvl="1" indent="-360000">
              <a:buClrTx/>
              <a:buSzPct val="100000"/>
              <a:buFont typeface="Calibri" pitchFamily="34" charset="0"/>
              <a:buChar char="─"/>
              <a:defRPr/>
            </a:pPr>
            <a:r>
              <a:rPr lang="hr-HR" i="1" dirty="0" err="1" smtClean="0"/>
              <a:t>Thomas</a:t>
            </a:r>
            <a:r>
              <a:rPr lang="hr-HR" i="1" dirty="0" smtClean="0"/>
              <a:t> i </a:t>
            </a:r>
            <a:r>
              <a:rPr lang="pl-PL" i="1" dirty="0" smtClean="0"/>
              <a:t>Znaniecki – Poljski seljak u Europi i Americi</a:t>
            </a:r>
          </a:p>
          <a:p>
            <a:pPr marL="936000" lvl="1" indent="-360000">
              <a:buClrTx/>
              <a:buSzPct val="100000"/>
              <a:buFont typeface="Calibri" pitchFamily="34" charset="0"/>
              <a:buChar char="─"/>
              <a:defRPr/>
            </a:pPr>
            <a:r>
              <a:rPr lang="pl-PL" i="1" dirty="0" smtClean="0"/>
              <a:t>Niklas Luhmann – Ljubav kao pasija</a:t>
            </a:r>
            <a:endParaRPr lang="hr-HR" dirty="0" smtClean="0"/>
          </a:p>
          <a:p>
            <a:pPr marL="514350" indent="-514350">
              <a:spcBef>
                <a:spcPts val="20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 SADRŽAJA</a:t>
            </a:r>
            <a:r>
              <a:rPr lang="hr-H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usredotočuje se na </a:t>
            </a:r>
            <a:r>
              <a:rPr lang="hr-HR" u="sng" dirty="0" smtClean="0"/>
              <a:t>karakteristike samog sadržaja</a:t>
            </a:r>
            <a:r>
              <a:rPr lang="hr-HR" dirty="0" smtClean="0"/>
              <a:t> –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što </a:t>
            </a:r>
            <a:r>
              <a:rPr lang="hr-HR" i="1" dirty="0" smtClean="0"/>
              <a:t>je rečeno i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kako</a:t>
            </a:r>
            <a:r>
              <a:rPr lang="hr-HR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i="1" dirty="0" smtClean="0"/>
              <a:t>je rečeno </a:t>
            </a:r>
            <a:r>
              <a:rPr lang="hr-HR" dirty="0" smtClean="0"/>
              <a:t>(kvantitativna i kvalitativna metoda) </a:t>
            </a:r>
            <a:endParaRPr lang="hr-HR" i="1" dirty="0" smtClean="0"/>
          </a:p>
          <a:p>
            <a:pPr marL="936000" indent="-360000">
              <a:spcBef>
                <a:spcPts val="600"/>
              </a:spcBef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400" i="1" dirty="0" smtClean="0"/>
              <a:t>npr</a:t>
            </a:r>
            <a:r>
              <a:rPr lang="hr-HR" sz="2400" i="1" dirty="0"/>
              <a:t>. analiza govora političara ili natpisi u novinama, analiza izričaja sportskih </a:t>
            </a:r>
            <a:r>
              <a:rPr lang="hr-HR" sz="2400" i="1" dirty="0" smtClean="0"/>
              <a:t>komentatora…</a:t>
            </a:r>
          </a:p>
          <a:p>
            <a:pPr marL="936000" indent="-360000">
              <a:spcBef>
                <a:spcPts val="600"/>
              </a:spcBef>
              <a:buClrTx/>
              <a:buSzPct val="100000"/>
              <a:buFont typeface="Calibri" pitchFamily="34" charset="0"/>
              <a:buChar char="─"/>
              <a:defRPr/>
            </a:pPr>
            <a:r>
              <a:rPr lang="hr-HR" sz="2400" i="1" dirty="0" smtClean="0"/>
              <a:t>Branislava Baranović – „Slika žene u udžbenicima književnosti”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302 - 303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8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5000"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44" y="500042"/>
            <a:ext cx="8870102" cy="6215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Pravokutnik 6"/>
          <p:cNvSpPr/>
          <p:nvPr/>
        </p:nvSpPr>
        <p:spPr>
          <a:xfrm>
            <a:off x="1428728" y="1285860"/>
            <a:ext cx="2500330" cy="121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Pravokutnik 11"/>
          <p:cNvSpPr/>
          <p:nvPr/>
        </p:nvSpPr>
        <p:spPr>
          <a:xfrm>
            <a:off x="1428728" y="2643182"/>
            <a:ext cx="2500330" cy="1073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Pravokutnik 14"/>
          <p:cNvSpPr/>
          <p:nvPr/>
        </p:nvSpPr>
        <p:spPr>
          <a:xfrm>
            <a:off x="1428728" y="3857628"/>
            <a:ext cx="2500330" cy="642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8" name="Pravokutnik 17"/>
          <p:cNvSpPr/>
          <p:nvPr/>
        </p:nvSpPr>
        <p:spPr>
          <a:xfrm>
            <a:off x="1428728" y="5013200"/>
            <a:ext cx="2500330" cy="533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TextBox 20"/>
          <p:cNvSpPr txBox="1"/>
          <p:nvPr/>
        </p:nvSpPr>
        <p:spPr>
          <a:xfrm>
            <a:off x="7300297" y="44624"/>
            <a:ext cx="182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udžbenik 304. str</a:t>
            </a:r>
            <a:endParaRPr lang="hr-HR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5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179512" y="116632"/>
            <a:ext cx="5214938" cy="99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r>
              <a:rPr lang="vi-VN" sz="3200" dirty="0" smtClean="0">
                <a:solidFill>
                  <a:srgbClr val="FFC000"/>
                </a:solidFill>
                <a:latin typeface="Calibri" panose="020F0502020204030204" pitchFamily="34" charset="0"/>
                <a:cs typeface="Arial" charset="0"/>
              </a:rPr>
              <a:t>NACRT </a:t>
            </a:r>
            <a:r>
              <a:rPr lang="hr-HR" sz="3200" dirty="0" smtClean="0">
                <a:solidFill>
                  <a:srgbClr val="FFC000"/>
                </a:solidFill>
                <a:latin typeface="Calibri" panose="020F0502020204030204" pitchFamily="34" charset="0"/>
                <a:cs typeface="Arial" charset="0"/>
              </a:rPr>
              <a:t>ZNANSTVENOG</a:t>
            </a:r>
            <a:r>
              <a:rPr lang="vi-VN" sz="3200" dirty="0" smtClean="0">
                <a:solidFill>
                  <a:srgbClr val="FFC000"/>
                </a:solidFill>
                <a:latin typeface="Calibri" panose="020F0502020204030204" pitchFamily="34" charset="0"/>
                <a:cs typeface="Arial" charset="0"/>
              </a:rPr>
              <a:t> ISTRAŽIVANJA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288596"/>
            <a:ext cx="5400600" cy="5023651"/>
          </a:xfrm>
          <a:prstGeom prst="rect">
            <a:avLst/>
          </a:prstGeom>
        </p:spPr>
        <p:txBody>
          <a:bodyPr/>
          <a:lstStyle>
            <a:lvl1pPr marL="547688" indent="-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5000"/>
              <a:buFont typeface="Wingdings" pitchFamily="2" charset="2"/>
              <a:buChar char="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Definiranje problema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Upoznavanje s dostupnom literaturom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Definiranje reprezentativnog uzorka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Postavljanje hipoteze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Odabir metoda i tehnika istraživanja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Prikupljanje podataka</a:t>
            </a: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Analiza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prikupljenih podataka</a:t>
            </a:r>
            <a:endParaRPr lang="vi-V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SzPct val="100000"/>
              <a:buFont typeface="Tw Cen MT" pitchFamily="34" charset="-18"/>
              <a:buAutoNum type="arabicPeriod"/>
            </a:pP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Izvođenje zaključ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ka - sinteza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5580112" y="4590372"/>
            <a:ext cx="3366000" cy="40957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Odabir uzorka</a:t>
            </a: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580112" y="3687538"/>
            <a:ext cx="3366000" cy="481012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Postavljanje hipoteze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580112" y="2803754"/>
            <a:ext cx="3366000" cy="461962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Odabir metoda i tehnika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5580112" y="1934257"/>
            <a:ext cx="3366000" cy="4476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Prikupljanje podataka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5580112" y="6243638"/>
            <a:ext cx="3366000" cy="40005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Definiranje problema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5580112" y="195263"/>
            <a:ext cx="3366000" cy="447675"/>
          </a:xfrm>
          <a:prstGeom prst="rect">
            <a:avLst/>
          </a:prstGeom>
          <a:solidFill>
            <a:srgbClr val="138338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Sinteza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5580112" y="5421769"/>
            <a:ext cx="3366000" cy="40005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Pregled literature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0800000">
            <a:off x="6977363" y="5889855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36" name="Down Arrow 35"/>
          <p:cNvSpPr/>
          <p:nvPr/>
        </p:nvSpPr>
        <p:spPr bwMode="auto">
          <a:xfrm rot="10800000">
            <a:off x="6977363" y="5067983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37" name="Down Arrow 36"/>
          <p:cNvSpPr/>
          <p:nvPr/>
        </p:nvSpPr>
        <p:spPr bwMode="auto">
          <a:xfrm rot="10800000">
            <a:off x="6977363" y="4236586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38" name="Down Arrow 37"/>
          <p:cNvSpPr/>
          <p:nvPr/>
        </p:nvSpPr>
        <p:spPr bwMode="auto">
          <a:xfrm rot="10800000">
            <a:off x="6977362" y="3333752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39" name="Down Arrow 38"/>
          <p:cNvSpPr/>
          <p:nvPr/>
        </p:nvSpPr>
        <p:spPr bwMode="auto">
          <a:xfrm rot="10800000">
            <a:off x="6977362" y="2449968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0" name="Down Arrow 39"/>
          <p:cNvSpPr/>
          <p:nvPr/>
        </p:nvSpPr>
        <p:spPr bwMode="auto">
          <a:xfrm rot="10800000">
            <a:off x="6977362" y="1580471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5580112" y="1064760"/>
            <a:ext cx="3366000" cy="4476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hr-H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Analiza podataka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10800000">
            <a:off x="6977362" y="710974"/>
            <a:ext cx="571500" cy="2857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65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8" grpId="0" uiExpand="1" build="allAtOnce" animBg="1"/>
      <p:bldP spid="29" grpId="0" uiExpand="1" build="allAtOnce" animBg="1"/>
      <p:bldP spid="30" grpId="0" uiExpand="1" build="allAtOnce" animBg="1"/>
      <p:bldP spid="31" grpId="0" uiExpand="1" build="allAtOnce" animBg="1"/>
      <p:bldP spid="32" grpId="0" uiExpand="1" build="allAtOnce" animBg="1"/>
      <p:bldP spid="33" grpId="0" uiExpand="1" build="allAtOnce" animBg="1"/>
      <p:bldP spid="34" grpId="0" uiExpand="1" build="allAtOnce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uiExpand="1" build="allAtOnce" animBg="1"/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42852"/>
            <a:ext cx="9144000" cy="6715148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1800"/>
              </a:spcBef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UVOD</a:t>
            </a:r>
            <a:r>
              <a:rPr lang="hr-HR" dirty="0" smtClean="0"/>
              <a:t> 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definiranje pojmova koji se istražuju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upoznavanje s literaturom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PROBLEMI, HIPOTEZE I CILJ ISTRAŽIVANJA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METODOLOGIJA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uzorak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metoda ispitivanja (anketa, intervju, analiza sadržaja)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postupak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REZULTATI I RASPRAVA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analiza odgovora (statistike)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sinteza podataka i teorije (povezivanje rezultata i hipoteza)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potvrđivanje/odbacivanje početne hipoteze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ZAKLJUČAK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što smo naučili/zaključili iz istraživanja</a:t>
            </a:r>
          </a:p>
          <a:p>
            <a:pPr marL="792000" lvl="1" indent="-324000">
              <a:lnSpc>
                <a:spcPct val="120000"/>
              </a:lnSpc>
              <a:buSzPct val="100000"/>
              <a:defRPr/>
            </a:pPr>
            <a:r>
              <a:rPr lang="hr-HR" dirty="0" smtClean="0"/>
              <a:t>upute budućim istraživačima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PRILOZI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sz="2500" dirty="0" smtClean="0"/>
              <a:t>(upitnici, protokoli intervjua, dokumenti i sl.)</a:t>
            </a:r>
            <a:endParaRPr lang="hr-HR" dirty="0" smtClean="0"/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C000"/>
                </a:solidFill>
              </a:rPr>
              <a:t>LITERATURA</a:t>
            </a:r>
          </a:p>
        </p:txBody>
      </p:sp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5572132" y="142852"/>
            <a:ext cx="3429024" cy="78581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hr-HR" sz="4000" dirty="0" smtClean="0"/>
              <a:t>IZGLED RADA</a:t>
            </a:r>
          </a:p>
        </p:txBody>
      </p:sp>
      <p:sp>
        <p:nvSpPr>
          <p:cNvPr id="4" name="Pravokutnik 3"/>
          <p:cNvSpPr/>
          <p:nvPr/>
        </p:nvSpPr>
        <p:spPr>
          <a:xfrm>
            <a:off x="467544" y="142852"/>
            <a:ext cx="100811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Pravokutnik 4"/>
          <p:cNvSpPr/>
          <p:nvPr/>
        </p:nvSpPr>
        <p:spPr>
          <a:xfrm>
            <a:off x="467544" y="1239822"/>
            <a:ext cx="5151516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ravokutnik 5"/>
          <p:cNvSpPr/>
          <p:nvPr/>
        </p:nvSpPr>
        <p:spPr>
          <a:xfrm>
            <a:off x="467544" y="1668450"/>
            <a:ext cx="2225704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Pravokutnik 6"/>
          <p:cNvSpPr/>
          <p:nvPr/>
        </p:nvSpPr>
        <p:spPr>
          <a:xfrm>
            <a:off x="467544" y="3084510"/>
            <a:ext cx="2919268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Pravokutnik 7"/>
          <p:cNvSpPr/>
          <p:nvPr/>
        </p:nvSpPr>
        <p:spPr>
          <a:xfrm>
            <a:off x="467544" y="4513270"/>
            <a:ext cx="1623124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Pravokutnik 8"/>
          <p:cNvSpPr/>
          <p:nvPr/>
        </p:nvSpPr>
        <p:spPr>
          <a:xfrm>
            <a:off x="467544" y="5668978"/>
            <a:ext cx="1112852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Pravokutnik 9"/>
          <p:cNvSpPr/>
          <p:nvPr/>
        </p:nvSpPr>
        <p:spPr>
          <a:xfrm>
            <a:off x="467544" y="6026168"/>
            <a:ext cx="1623124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706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296 - 297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28596" y="80946"/>
            <a:ext cx="8153400" cy="561972"/>
          </a:xfrm>
        </p:spPr>
        <p:txBody>
          <a:bodyPr/>
          <a:lstStyle/>
          <a:p>
            <a:r>
              <a:rPr lang="hr-HR" smtClean="0"/>
              <a:t>RAZVOJ ZNANOSTI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142984"/>
            <a:ext cx="8715375" cy="2828932"/>
          </a:xfrm>
        </p:spPr>
        <p:txBody>
          <a:bodyPr/>
          <a:lstStyle/>
          <a:p>
            <a:pPr>
              <a:buSzPct val="100000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ZNANSTVENA PARADIGMA </a:t>
            </a:r>
            <a:r>
              <a:rPr lang="hr-HR" dirty="0" smtClean="0"/>
              <a:t>– karakterističan pogled na svijet </a:t>
            </a:r>
            <a:r>
              <a:rPr lang="hr-HR" i="1" dirty="0" smtClean="0"/>
              <a:t>(svjetonazor neke znanosti)</a:t>
            </a:r>
          </a:p>
          <a:p>
            <a:pPr>
              <a:buSzPct val="100000"/>
            </a:pPr>
            <a:endParaRPr lang="hr-HR" i="1" dirty="0" smtClean="0"/>
          </a:p>
          <a:p>
            <a:pPr>
              <a:spcBef>
                <a:spcPts val="3000"/>
              </a:spcBef>
              <a:buSzPct val="100000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ZNANSTVENA REVOLUCIJA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s vremenom se propitkuje paradigma znanosti (zbog novih dokaza) pa dolazi do pojave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 znanstvene paradigme</a:t>
            </a:r>
          </a:p>
        </p:txBody>
      </p:sp>
      <p:sp>
        <p:nvSpPr>
          <p:cNvPr id="4" name="Oval 3"/>
          <p:cNvSpPr/>
          <p:nvPr/>
        </p:nvSpPr>
        <p:spPr>
          <a:xfrm>
            <a:off x="214313" y="4714894"/>
            <a:ext cx="2571750" cy="135731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ZNANSTVENA PARADIGMA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43312" y="4786331"/>
            <a:ext cx="2071688" cy="12144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KRIZA PARADIGME</a:t>
            </a:r>
          </a:p>
          <a:p>
            <a:pPr algn="ctr">
              <a:defRPr/>
            </a:pP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(NOVI DOKAZI)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2250" y="4750613"/>
            <a:ext cx="2357438" cy="12858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ZNANSTVENA REVOLUCIJA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000375" y="5107793"/>
            <a:ext cx="428625" cy="571515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29312" y="5107798"/>
            <a:ext cx="428625" cy="57150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Slika 9" descr="heliogeotheor.jpg"/>
          <p:cNvPicPr>
            <a:picLocks noChangeAspect="1"/>
          </p:cNvPicPr>
          <p:nvPr/>
        </p:nvPicPr>
        <p:blipFill>
          <a:blip r:embed="rId2"/>
          <a:srcRect l="3125" t="4865" r="50073" b="6118"/>
          <a:stretch>
            <a:fillRect/>
          </a:stretch>
        </p:blipFill>
        <p:spPr>
          <a:xfrm>
            <a:off x="6715140" y="205774"/>
            <a:ext cx="2286016" cy="27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trelica zakrivljena gore 10"/>
          <p:cNvSpPr/>
          <p:nvPr/>
        </p:nvSpPr>
        <p:spPr>
          <a:xfrm flipH="1">
            <a:off x="1643042" y="6215058"/>
            <a:ext cx="6000792" cy="500090"/>
          </a:xfrm>
          <a:prstGeom prst="curvedUpArrow">
            <a:avLst>
              <a:gd name="adj1" fmla="val 77386"/>
              <a:gd name="adj2" fmla="val 246716"/>
              <a:gd name="adj3" fmla="val 3102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4282" y="4714884"/>
            <a:ext cx="2571750" cy="1357312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NOVA ZNANSTVENA </a:t>
            </a:r>
            <a:r>
              <a:rPr lang="hr-HR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PARADIGMA</a:t>
            </a:r>
          </a:p>
        </p:txBody>
      </p:sp>
      <p:sp>
        <p:nvSpPr>
          <p:cNvPr id="13" name="Pravokutnik 12"/>
          <p:cNvSpPr/>
          <p:nvPr/>
        </p:nvSpPr>
        <p:spPr>
          <a:xfrm>
            <a:off x="1500166" y="3857628"/>
            <a:ext cx="4643470" cy="26432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ZNANSTVENU REVOLUCIJU ČEŠĆE PRIHVAČAJU:</a:t>
            </a:r>
          </a:p>
          <a:p>
            <a:pPr marL="216000" indent="-216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 mlađi znanstvenici</a:t>
            </a:r>
          </a:p>
          <a:p>
            <a:pPr marL="216000" indent="-216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 oni koji su na početku karijere</a:t>
            </a:r>
          </a:p>
          <a:p>
            <a:pPr marL="216000" indent="-288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oni koji su na margini određene znanstvene discipline</a:t>
            </a:r>
            <a:endParaRPr lang="hr-H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Elegance, illustrated: heliocentrism vs geocentrism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27" y="162219"/>
            <a:ext cx="4762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0228" y="6134"/>
            <a:ext cx="2155708" cy="2918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Slika 11" descr="milky_wa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86" y="196431"/>
            <a:ext cx="3357586" cy="272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1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4" grpId="0" animBg="1"/>
      <p:bldP spid="13" grpId="0" build="allAtOnce" animBg="1"/>
      <p:bldP spid="2" grpId="0" animBg="1"/>
      <p:bldP spid="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219" y="674294"/>
            <a:ext cx="9610437" cy="57608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9960"/>
            <a:ext cx="8640960" cy="7247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dirty="0" smtClean="0"/>
              <a:t>ISTRAŽIVANJE	</a:t>
            </a:r>
            <a:endParaRPr lang="hr-HR" b="0" i="1" dirty="0"/>
          </a:p>
        </p:txBody>
      </p:sp>
      <p:sp>
        <p:nvSpPr>
          <p:cNvPr id="6" name="Rectangle 5"/>
          <p:cNvSpPr/>
          <p:nvPr/>
        </p:nvSpPr>
        <p:spPr>
          <a:xfrm>
            <a:off x="248395" y="1175347"/>
            <a:ext cx="8580585" cy="261389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174480"/>
            <a:ext cx="2358050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4540" y="4174480"/>
            <a:ext cx="2358050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5758" y="4174480"/>
            <a:ext cx="2880320" cy="108012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160" y="3931172"/>
            <a:ext cx="9161055" cy="2522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13446"/>
            <a:ext cx="9144000" cy="28177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85725" y="1052737"/>
            <a:ext cx="8972550" cy="53823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1832" y="567625"/>
            <a:ext cx="539563" cy="545821"/>
          </a:xfrm>
          <a:prstGeom prst="rect">
            <a:avLst/>
          </a:prstGeom>
          <a:noFill/>
          <a:ln w="76200">
            <a:solidFill>
              <a:srgbClr val="00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89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7" grpId="0" animBg="1"/>
      <p:bldP spid="13" grpId="0" animBg="1"/>
      <p:bldP spid="11" grpId="0" animBg="1"/>
      <p:bldP spid="1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1" y="966077"/>
            <a:ext cx="8924059" cy="4475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9960"/>
            <a:ext cx="8640960" cy="7247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dirty="0" smtClean="0"/>
              <a:t>UREĐIVANJE RADA</a:t>
            </a:r>
            <a:endParaRPr lang="hr-HR" b="0" i="1" dirty="0"/>
          </a:p>
        </p:txBody>
      </p:sp>
      <p:sp>
        <p:nvSpPr>
          <p:cNvPr id="6" name="Rectangle 5"/>
          <p:cNvSpPr/>
          <p:nvPr/>
        </p:nvSpPr>
        <p:spPr>
          <a:xfrm>
            <a:off x="812732" y="1806948"/>
            <a:ext cx="5680602" cy="361949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93334" y="2786431"/>
            <a:ext cx="2052031" cy="837314"/>
          </a:xfrm>
          <a:prstGeom prst="rect">
            <a:avLst/>
          </a:prstGeom>
          <a:noFill/>
          <a:ln w="76200">
            <a:solidFill>
              <a:srgbClr val="00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88796" y="2706495"/>
            <a:ext cx="3265534" cy="357937"/>
          </a:xfrm>
          <a:prstGeom prst="rect">
            <a:avLst/>
          </a:prstGeom>
          <a:noFill/>
          <a:ln w="76200">
            <a:solidFill>
              <a:srgbClr val="00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7955" y="2978761"/>
            <a:ext cx="433132" cy="19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endParaRPr lang="hr-HR" sz="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38957" y="2992521"/>
            <a:ext cx="391128" cy="162743"/>
          </a:xfrm>
          <a:prstGeom prst="rect">
            <a:avLst/>
          </a:prstGeom>
          <a:noFill/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88882" y="2939778"/>
            <a:ext cx="491279" cy="268229"/>
          </a:xfrm>
          <a:prstGeom prst="rect">
            <a:avLst/>
          </a:prstGeom>
          <a:noFill/>
          <a:ln w="57150"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5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3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Content Placeholder 2"/>
          <p:cNvSpPr>
            <a:spLocks noGrp="1"/>
          </p:cNvSpPr>
          <p:nvPr>
            <p:ph sz="quarter" idx="1"/>
          </p:nvPr>
        </p:nvSpPr>
        <p:spPr>
          <a:xfrm>
            <a:off x="214282" y="707092"/>
            <a:ext cx="8153400" cy="4810140"/>
          </a:xfrm>
        </p:spPr>
        <p:txBody>
          <a:bodyPr/>
          <a:lstStyle/>
          <a:p>
            <a:pPr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/>
              <a:t>Mladi i glazba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/>
              <a:t>Mladi i alkohol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/>
              <a:t>Mladi i izvanškolske aktivnosti</a:t>
            </a:r>
          </a:p>
          <a:p>
            <a:pPr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/>
              <a:t>Utječu li </a:t>
            </a:r>
            <a:r>
              <a:rPr lang="hr-HR" sz="2200" dirty="0" err="1" smtClean="0"/>
              <a:t>dr</a:t>
            </a:r>
            <a:r>
              <a:rPr lang="hr-HR" sz="2200" dirty="0" smtClean="0"/>
              <a:t>. mreže na uspjeh u školi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/>
              <a:t>Utjecaj okoline na odijevanje pojedinca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pl-PL" sz="2200" dirty="0" smtClean="0"/>
              <a:t>Utjecaj prehrane na aktivnosti mladih</a:t>
            </a:r>
          </a:p>
          <a:p>
            <a:pPr>
              <a:spcBef>
                <a:spcPts val="18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2200" dirty="0" smtClean="0"/>
              <a:t>Mladi </a:t>
            </a:r>
            <a:r>
              <a:rPr lang="hr-HR" sz="2200" dirty="0"/>
              <a:t>i moderne ovisnosti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2200" dirty="0"/>
              <a:t>Srednjoškolci i odabir studija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2200" dirty="0"/>
              <a:t>Utjecaj roditelja na </a:t>
            </a:r>
            <a:r>
              <a:rPr lang="hr-HR" sz="2200" dirty="0" smtClean="0"/>
              <a:t>mlade</a:t>
            </a:r>
          </a:p>
          <a:p>
            <a:pPr>
              <a:spcBef>
                <a:spcPts val="2400"/>
              </a:spcBef>
              <a:buSzPct val="100000"/>
              <a:buFont typeface="Arial" panose="020B0604020202020204" pitchFamily="34" charset="0"/>
              <a:buChar char="–"/>
            </a:pPr>
            <a:r>
              <a:rPr lang="vi-VN" sz="2200" dirty="0"/>
              <a:t>Glazbeni trendovi među </a:t>
            </a:r>
            <a:r>
              <a:rPr lang="vi-VN" sz="2200" dirty="0" smtClean="0"/>
              <a:t>mladima</a:t>
            </a:r>
            <a:endParaRPr lang="hr-HR" sz="2200" dirty="0" smtClean="0"/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2200" dirty="0"/>
              <a:t>Mišljenje mladih o </a:t>
            </a:r>
            <a:r>
              <a:rPr lang="hr-HR" sz="2200" dirty="0" smtClean="0"/>
              <a:t>moralu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2200" dirty="0"/>
              <a:t>Život mladih na </a:t>
            </a:r>
            <a:r>
              <a:rPr lang="hr-HR" sz="2200" dirty="0" smtClean="0"/>
              <a:t>otoku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2200" dirty="0"/>
              <a:t>Stres kod mladih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r-HR" dirty="0" smtClean="0"/>
              <a:t>TEME RADOVA PRIJAŠNJIH GODINA</a:t>
            </a:r>
            <a:endParaRPr lang="hr-HR" dirty="0"/>
          </a:p>
        </p:txBody>
      </p:sp>
      <p:sp>
        <p:nvSpPr>
          <p:cNvPr id="7" name="Right Brace 6"/>
          <p:cNvSpPr/>
          <p:nvPr/>
        </p:nvSpPr>
        <p:spPr>
          <a:xfrm>
            <a:off x="4716016" y="4667841"/>
            <a:ext cx="259775" cy="1571636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5243905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2017./18.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499992" y="764704"/>
            <a:ext cx="214690" cy="1003675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980728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2012./13.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5388885" y="1988840"/>
            <a:ext cx="236159" cy="1180794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9840" y="2471818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2013./14.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4308765" y="3284984"/>
            <a:ext cx="236159" cy="1146066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0588" y="3627185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2014./15.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6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Content Placeholder 2"/>
          <p:cNvSpPr>
            <a:spLocks noGrp="1"/>
          </p:cNvSpPr>
          <p:nvPr>
            <p:ph sz="quarter" idx="1"/>
          </p:nvPr>
        </p:nvSpPr>
        <p:spPr>
          <a:xfrm>
            <a:off x="34956" y="692576"/>
            <a:ext cx="9001539" cy="6624855"/>
          </a:xfrm>
        </p:spPr>
        <p:txBody>
          <a:bodyPr/>
          <a:lstStyle/>
          <a:p>
            <a:pPr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1900" dirty="0" smtClean="0"/>
              <a:t>Mladi i glazba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1900" dirty="0" smtClean="0"/>
              <a:t>Mladi i alkohol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1900" dirty="0" smtClean="0"/>
              <a:t>Mladi i izvanškolske aktivnosti</a:t>
            </a:r>
          </a:p>
          <a:p>
            <a:pPr>
              <a:spcBef>
                <a:spcPts val="12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1900" dirty="0" smtClean="0"/>
              <a:t>Utječu li </a:t>
            </a:r>
            <a:r>
              <a:rPr lang="hr-HR" sz="1900" dirty="0" err="1" smtClean="0"/>
              <a:t>dr</a:t>
            </a:r>
            <a:r>
              <a:rPr lang="hr-HR" sz="1900" dirty="0" smtClean="0"/>
              <a:t>. mreže na uspjeh u školi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1900" dirty="0" smtClean="0"/>
              <a:t>Utjecaj okoline na odijevanje pojedinca</a:t>
            </a:r>
          </a:p>
          <a:p>
            <a:pPr>
              <a:spcBef>
                <a:spcPts val="0"/>
              </a:spcBef>
              <a:buSzPct val="100000"/>
              <a:buFont typeface="Calibri" panose="020F0502020204030204" pitchFamily="34" charset="0"/>
              <a:buChar char="–"/>
            </a:pPr>
            <a:r>
              <a:rPr lang="pl-PL" sz="1900" dirty="0" smtClean="0"/>
              <a:t>Utjecaj prehrane na aktivnosti mladih</a:t>
            </a:r>
          </a:p>
          <a:p>
            <a:pPr>
              <a:spcBef>
                <a:spcPts val="12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Mladi </a:t>
            </a:r>
            <a:r>
              <a:rPr lang="hr-HR" sz="1900" dirty="0"/>
              <a:t>i moderne ovisnosti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1900" dirty="0"/>
              <a:t>Srednjoškolci i odabir studija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1900" dirty="0"/>
              <a:t>Utjecaj roditelja na </a:t>
            </a:r>
            <a:r>
              <a:rPr lang="hr-HR" sz="1900" dirty="0" smtClean="0"/>
              <a:t>mlade</a:t>
            </a:r>
          </a:p>
          <a:p>
            <a:pPr>
              <a:spcBef>
                <a:spcPts val="12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Glazbeni trendovi među mladima</a:t>
            </a:r>
          </a:p>
          <a:p>
            <a:pPr>
              <a:spcBef>
                <a:spcPts val="6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Mišljenje mladih o moralu</a:t>
            </a:r>
          </a:p>
          <a:p>
            <a:pPr>
              <a:spcBef>
                <a:spcPts val="6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Život mladih na otoku</a:t>
            </a:r>
          </a:p>
          <a:p>
            <a:pPr>
              <a:spcBef>
                <a:spcPts val="6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Stres kod mladih</a:t>
            </a:r>
          </a:p>
          <a:p>
            <a:pPr>
              <a:spcBef>
                <a:spcPts val="1200"/>
              </a:spcBef>
              <a:buSzPct val="100000"/>
              <a:buFont typeface="Arial" panose="020B0604020202020204" pitchFamily="34" charset="0"/>
              <a:buChar char="–"/>
            </a:pPr>
            <a:r>
              <a:rPr lang="hr-HR" sz="1900" dirty="0" smtClean="0"/>
              <a:t>Stavovi </a:t>
            </a:r>
            <a:r>
              <a:rPr lang="hr-HR" sz="1900" dirty="0"/>
              <a:t>mladih prema homoseksualnosti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1900" dirty="0"/>
              <a:t>Mišljenje mladih o maloljetničkoj trudnoći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1900" dirty="0"/>
              <a:t>Utjecaj pedagoških mjera na stavove i školski uspjeh mladih </a:t>
            </a:r>
            <a:r>
              <a:rPr lang="hr-HR" sz="1900" dirty="0" smtClean="0"/>
              <a:t>osoba</a:t>
            </a:r>
          </a:p>
          <a:p>
            <a:pPr>
              <a:buSzPct val="100000"/>
              <a:buFont typeface="Arial" panose="020B0604020202020204" pitchFamily="34" charset="0"/>
              <a:buChar char="–"/>
            </a:pPr>
            <a:r>
              <a:rPr lang="hr-HR" sz="1900" dirty="0"/>
              <a:t>Počinje li nastava prerano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1534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hr-HR" dirty="0" smtClean="0"/>
              <a:t>TEME ISTRAŽIVANJA PRIJAŠNJIH GENERACIJA</a:t>
            </a:r>
            <a:endParaRPr lang="hr-HR" dirty="0"/>
          </a:p>
        </p:txBody>
      </p:sp>
      <p:sp>
        <p:nvSpPr>
          <p:cNvPr id="9" name="Right Brace 8"/>
          <p:cNvSpPr/>
          <p:nvPr/>
        </p:nvSpPr>
        <p:spPr>
          <a:xfrm>
            <a:off x="3656530" y="764704"/>
            <a:ext cx="285752" cy="874060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1657" y="970902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2012./13.</a:t>
            </a:r>
            <a:endParaRPr lang="hr-HR" sz="24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4419232" y="1700808"/>
            <a:ext cx="331976" cy="1003093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5993" y="195542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2013./14.</a:t>
            </a:r>
            <a:endParaRPr lang="hr-HR" sz="24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3434008" y="2808683"/>
            <a:ext cx="285752" cy="980357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7304" y="3068028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2014./15.</a:t>
            </a:r>
            <a:endParaRPr lang="hr-HR" sz="24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7087901" y="5445225"/>
            <a:ext cx="285752" cy="1297074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1197" y="5862930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2018./19.</a:t>
            </a:r>
            <a:endParaRPr lang="hr-HR" sz="24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3995936" y="3933056"/>
            <a:ext cx="285752" cy="1368152"/>
          </a:xfrm>
          <a:prstGeom prst="rightBrace">
            <a:avLst>
              <a:gd name="adj1" fmla="val 91296"/>
              <a:gd name="adj2" fmla="val 50423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9232" y="4386300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2017./18.</a:t>
            </a:r>
            <a:endParaRPr lang="hr-HR" sz="24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0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29190" y="714356"/>
            <a:ext cx="4037253" cy="57908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64634"/>
            <a:ext cx="8153400" cy="700070"/>
          </a:xfrm>
        </p:spPr>
        <p:txBody>
          <a:bodyPr/>
          <a:lstStyle/>
          <a:p>
            <a:r>
              <a:rPr lang="hr-HR" dirty="0" smtClean="0"/>
              <a:t>NASLOVNA STRANICA</a:t>
            </a:r>
            <a:endParaRPr lang="hr-HR" dirty="0"/>
          </a:p>
        </p:txBody>
      </p:sp>
      <p:sp>
        <p:nvSpPr>
          <p:cNvPr id="4" name="Rectangle 3"/>
          <p:cNvSpPr/>
          <p:nvPr/>
        </p:nvSpPr>
        <p:spPr>
          <a:xfrm>
            <a:off x="5929322" y="1214422"/>
            <a:ext cx="2286016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1285852" y="1357298"/>
            <a:ext cx="1428760" cy="369332"/>
          </a:xfrm>
          <a:prstGeom prst="rect">
            <a:avLst/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vaša škola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 flipV="1">
            <a:off x="2714612" y="1393017"/>
            <a:ext cx="3214710" cy="14894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85852" y="2500306"/>
            <a:ext cx="1428760" cy="369332"/>
          </a:xfrm>
          <a:prstGeom prst="rect">
            <a:avLst/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naslov rada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57884" y="2714620"/>
            <a:ext cx="2286016" cy="428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6" name="Elbow Connector 15"/>
          <p:cNvCxnSpPr>
            <a:stCxn id="10" idx="3"/>
            <a:endCxn id="12" idx="1"/>
          </p:cNvCxnSpPr>
          <p:nvPr/>
        </p:nvCxnSpPr>
        <p:spPr>
          <a:xfrm>
            <a:off x="2714612" y="2684972"/>
            <a:ext cx="3143272" cy="24396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084606" y="4359404"/>
            <a:ext cx="1071570" cy="9418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TextBox 20"/>
          <p:cNvSpPr txBox="1"/>
          <p:nvPr/>
        </p:nvSpPr>
        <p:spPr>
          <a:xfrm>
            <a:off x="1285852" y="3714752"/>
            <a:ext cx="2000264" cy="923330"/>
          </a:xfrm>
          <a:prstGeom prst="rect">
            <a:avLst/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imena učenika koji su sudjelovali u istraživanju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3" name="Elbow Connector 22"/>
          <p:cNvCxnSpPr>
            <a:stCxn id="21" idx="3"/>
          </p:cNvCxnSpPr>
          <p:nvPr/>
        </p:nvCxnSpPr>
        <p:spPr>
          <a:xfrm>
            <a:off x="3286116" y="4176417"/>
            <a:ext cx="1785950" cy="6813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29388" y="5500702"/>
            <a:ext cx="1071570" cy="428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TextBox 26"/>
          <p:cNvSpPr txBox="1"/>
          <p:nvPr/>
        </p:nvSpPr>
        <p:spPr>
          <a:xfrm>
            <a:off x="1285852" y="5214950"/>
            <a:ext cx="2000264" cy="369332"/>
          </a:xfrm>
          <a:prstGeom prst="rect">
            <a:avLst/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Pag, 2019.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9" name="Elbow Connector 28"/>
          <p:cNvCxnSpPr>
            <a:stCxn id="27" idx="3"/>
            <a:endCxn id="24" idx="1"/>
          </p:cNvCxnSpPr>
          <p:nvPr/>
        </p:nvCxnSpPr>
        <p:spPr>
          <a:xfrm>
            <a:off x="3286116" y="5399616"/>
            <a:ext cx="3143272" cy="3154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64424" y="5585182"/>
            <a:ext cx="675185" cy="2308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Pag, 2019.</a:t>
            </a:r>
            <a:endParaRPr lang="hr-HR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98833" y="4430795"/>
            <a:ext cx="825867" cy="7848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Učenici:</a:t>
            </a:r>
          </a:p>
          <a:p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 i prezime</a:t>
            </a:r>
          </a:p>
          <a:p>
            <a:r>
              <a:rPr lang="hr-HR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 i </a:t>
            </a:r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prezime</a:t>
            </a:r>
          </a:p>
          <a:p>
            <a:r>
              <a:rPr lang="hr-HR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 i </a:t>
            </a:r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prezime</a:t>
            </a:r>
          </a:p>
          <a:p>
            <a:r>
              <a:rPr lang="hr-HR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 i </a:t>
            </a:r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77676" y="2780741"/>
            <a:ext cx="104868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hr-HR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Naslov rada</a:t>
            </a:r>
            <a:endParaRPr lang="hr-H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1234" y="1277287"/>
            <a:ext cx="1521570" cy="2308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hr-HR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Srednja škola Bartula Kašića</a:t>
            </a:r>
            <a:endParaRPr lang="hr-HR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9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0" y="863502"/>
            <a:ext cx="9072594" cy="6021882"/>
          </a:xfrm>
        </p:spPr>
        <p:txBody>
          <a:bodyPr/>
          <a:lstStyle/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pismo ('font'):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Times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New Roman, veličina 12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margine: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lijevo i desno 3,17, gore i dolje 2,54 (to su podrazumijevane (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default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 vrijednosti u Wordu kod veličine papira A4)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prored: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1,5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stranice numerirane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rednim brojem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donjem desnom kutu 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naslovnicu nije potrebno numerirati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tekst pisati s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obostranim poravnanjem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(„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justify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” ili „poravnaj obostrano” </a:t>
            </a:r>
            <a:r>
              <a:rPr lang="hr-HR" sz="2400" dirty="0" smtClean="0">
                <a:latin typeface="Calibri" pitchFamily="34" charset="0"/>
                <a:cs typeface="Calibri" pitchFamily="34" charset="0"/>
                <a:sym typeface="Wingdings"/>
              </a:rPr>
              <a:t>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err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Ctrl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+ 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za sve dijelove teksta koji se žele istaknuti </a:t>
            </a:r>
            <a:r>
              <a:rPr lang="hr-HR" sz="24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koristiti kurziv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sz="2400" i="1" dirty="0" err="1" smtClean="0">
                <a:latin typeface="Calibri" pitchFamily="34" charset="0"/>
                <a:cs typeface="Calibri" pitchFamily="34" charset="0"/>
              </a:rPr>
              <a:t>italic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“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 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err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bold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400" u="sng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podcrtano</a:t>
            </a: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lvl="1" indent="-288000">
              <a:spcBef>
                <a:spcPts val="12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za dodatna objašnjenja koristiti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podbilješke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(fusnote)</a:t>
            </a:r>
            <a:endParaRPr lang="hr-H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Tekst treba formatirati na sljedeći način: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8948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-36034" y="764704"/>
            <a:ext cx="9072530" cy="5904656"/>
          </a:xfrm>
        </p:spPr>
        <p:txBody>
          <a:bodyPr/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jedan autor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znanstvenog članka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: 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Stražičić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, N. (1987.):  Prirodno-geografske značajke kao poticajni i ograničavajući faktor razvoja jadranskih otoka, Pomorski zbornik 25: 39-55. </a:t>
            </a:r>
          </a:p>
          <a:p>
            <a:pPr>
              <a:spcBef>
                <a:spcPts val="18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dva autora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knjige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(ili članka): 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1800" dirty="0" smtClean="0">
                <a:latin typeface="Calibri" pitchFamily="34" charset="0"/>
                <a:cs typeface="Calibri" pitchFamily="34" charset="0"/>
              </a:rPr>
              <a:t>Crkvenčić, I., </a:t>
            </a: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Malić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, A. (1988.): Agrarna geografija, Školska knjiga, Zagreb. </a:t>
            </a:r>
          </a:p>
          <a:p>
            <a:pPr>
              <a:spcBef>
                <a:spcPts val="18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U popisu literature iza kratice URL navodi se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cijela web adresa s datumom  preuzimanja / pregleda podataka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  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1800" dirty="0" smtClean="0">
                <a:latin typeface="Calibri" pitchFamily="34" charset="0"/>
                <a:cs typeface="Calibri" pitchFamily="34" charset="0"/>
              </a:rPr>
              <a:t>URL1: http://imagine.gsfc.nasa.gov/</a:t>
            </a: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docs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ask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_</a:t>
            </a: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astro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hr-HR" sz="1800" dirty="0" err="1" smtClean="0">
                <a:latin typeface="Calibri" pitchFamily="34" charset="0"/>
                <a:cs typeface="Calibri" pitchFamily="34" charset="0"/>
              </a:rPr>
              <a:t>answers</a:t>
            </a:r>
            <a:r>
              <a:rPr lang="hr-HR" sz="1800" dirty="0" smtClean="0">
                <a:latin typeface="Calibri" pitchFamily="34" charset="0"/>
                <a:cs typeface="Calibri" pitchFamily="34" charset="0"/>
              </a:rPr>
              <a:t>/970401c.html, 10. 03. 2009. </a:t>
            </a:r>
          </a:p>
          <a:p>
            <a:pPr>
              <a:spcBef>
                <a:spcPts val="18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Kada je poznat autor i naslov teksta objavljenog na nekoj web stranici onda se takav tekst referira kao i bilo koji tiskani izvori podataka, a u zagrade se piše web lokacija s datumom preuzimanja teksta 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Cvitanović, M. (2008.): Etnički identiteti: crtica iz kolonijalnog života u Africi,  www.geografija.hr (http://geografija.sabirnica.net/</a:t>
            </a:r>
            <a:r>
              <a:rPr lang="hr-HR" sz="2000" dirty="0" err="1" smtClean="0">
                <a:latin typeface="Calibri" pitchFamily="34" charset="0"/>
                <a:cs typeface="Calibri" pitchFamily="34" charset="0"/>
              </a:rPr>
              <a:t>clanci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/1433/</a:t>
            </a:r>
            <a:r>
              <a:rPr lang="hr-HR" sz="2000" dirty="0" err="1" smtClean="0">
                <a:latin typeface="Calibri" pitchFamily="34" charset="0"/>
                <a:cs typeface="Calibri" pitchFamily="34" charset="0"/>
              </a:rPr>
              <a:t>etnicki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-identiteti-crtica-</a:t>
            </a:r>
            <a:r>
              <a:rPr lang="hr-HR" sz="2000" dirty="0" err="1" smtClean="0">
                <a:latin typeface="Calibri" pitchFamily="34" charset="0"/>
                <a:cs typeface="Calibri" pitchFamily="34" charset="0"/>
              </a:rPr>
              <a:t>izkolonijalnog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hr-HR" sz="2000" dirty="0" err="1" smtClean="0">
                <a:latin typeface="Calibri" pitchFamily="34" charset="0"/>
                <a:cs typeface="Calibri" pitchFamily="34" charset="0"/>
              </a:rPr>
              <a:t>zivota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-u-africi, 10. 03. 2009.)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64634"/>
            <a:ext cx="8643966" cy="700070"/>
          </a:xfrm>
        </p:spPr>
        <p:txBody>
          <a:bodyPr/>
          <a:lstStyle/>
          <a:p>
            <a:r>
              <a:rPr lang="hr-HR" sz="3200" dirty="0" smtClean="0"/>
              <a:t>Primjeri navođenja literature (na kraju rada)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218884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-108520" y="764704"/>
            <a:ext cx="9181114" cy="6021882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sz="2200" dirty="0" smtClean="0">
                <a:latin typeface="Calibri" pitchFamily="34" charset="0"/>
                <a:cs typeface="Calibri" pitchFamily="34" charset="0"/>
              </a:rPr>
              <a:t>Imena autora s godinom objavljivanja citiranog djela koja se koriste u tekstu 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obavezno se navode u samome tekstu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. Svi spomenuti autori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moraju biti navedeni u popisu literature. Prema potrebi, ime se navodi na početku, u sredini ili na kraju rečenice. U druga dva slučaja, ime se navodi u zagradama zajedno s godinom objavljivanja.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Primjer: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sz="2000" dirty="0" smtClean="0">
                <a:latin typeface="Calibri" pitchFamily="34" charset="0"/>
                <a:cs typeface="Calibri" pitchFamily="34" charset="0"/>
              </a:rPr>
              <a:t>Silobrčić (2003) objašnjava kako se izrađuje znanstveni članak.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Na početku znanstvenog članka potrebno je napisati sažetak (Silobrčić, 2003).</a:t>
            </a:r>
          </a:p>
          <a:p>
            <a:pPr>
              <a:spcBef>
                <a:spcPts val="18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sz="2200" dirty="0" smtClean="0">
                <a:latin typeface="Calibri" pitchFamily="34" charset="0"/>
                <a:cs typeface="Calibri" pitchFamily="34" charset="0"/>
              </a:rPr>
              <a:t>Prilikom citiranja, 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originalni tekst se stavlja u navodnike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, a uz godinu se navodi i stranica s koje je tekst preuzet.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Primjer:</a:t>
            </a:r>
          </a:p>
          <a:p>
            <a:pPr lvl="1">
              <a:spcBef>
                <a:spcPts val="600"/>
              </a:spcBef>
              <a:buClr>
                <a:schemeClr val="tx1"/>
              </a:buClr>
              <a:buSzPct val="100000"/>
              <a:buFont typeface="Calibri" pitchFamily="34" charset="0"/>
              <a:buChar char="─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„U zasebnom disciplinarnom bavljenju klasičnim sociološkim teorijama uglavnom se koriste dva pristupa: 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povijesno-kronološki i problematski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“ (Kalanj, 2005: 22).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64634"/>
            <a:ext cx="8643966" cy="7000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vi-VN" dirty="0" smtClean="0"/>
              <a:t>Kako navoditi literaturu u tekstu</a:t>
            </a:r>
          </a:p>
        </p:txBody>
      </p:sp>
    </p:spTree>
    <p:extLst>
      <p:ext uri="{BB962C8B-B14F-4D97-AF65-F5344CB8AC3E}">
        <p14:creationId xmlns:p14="http://schemas.microsoft.com/office/powerpoint/2010/main" val="29785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6858048" cy="45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Citiranje grafičkih prikaza</a:t>
            </a:r>
            <a:endParaRPr lang="hr-HR" dirty="0"/>
          </a:p>
        </p:txBody>
      </p:sp>
      <p:sp>
        <p:nvSpPr>
          <p:cNvPr id="7" name="TextBox 6"/>
          <p:cNvSpPr txBox="1"/>
          <p:nvPr/>
        </p:nvSpPr>
        <p:spPr>
          <a:xfrm>
            <a:off x="7725972" y="5818846"/>
            <a:ext cx="1418027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r-HR" dirty="0" smtClean="0">
                <a:latin typeface="Calibri" pitchFamily="34" charset="0"/>
                <a:cs typeface="Calibri" pitchFamily="34" charset="0"/>
              </a:rPr>
              <a:t>naslov ispod grafikona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23528" y="5877272"/>
            <a:ext cx="68407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Slika 1.</a:t>
            </a:r>
            <a:r>
              <a:rPr kumimoji="0" lang="hr-H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Udio korištenja računala prema mrežnim uslugama i servisima između studenata prve i završne godine studija sociologije na Sveučilištu u Zadru</a:t>
            </a:r>
            <a:endParaRPr kumimoji="0" lang="hr-H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9622" y="2694909"/>
            <a:ext cx="2500330" cy="1754326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Obratite pozornost kako piše „Slika 1” a ne „Grafikon 1”. Svi grafički prikazi u radu se označavaju kao „Slika” (s rednim brojem).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7695752">
            <a:off x="6073618" y="4919727"/>
            <a:ext cx="1406269" cy="428628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214282" y="5788066"/>
            <a:ext cx="6858047" cy="794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ight Arrow 7"/>
          <p:cNvSpPr/>
          <p:nvPr/>
        </p:nvSpPr>
        <p:spPr>
          <a:xfrm rot="10800000">
            <a:off x="7038078" y="5927696"/>
            <a:ext cx="687894" cy="428628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95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Citiranje tablica</a:t>
            </a:r>
            <a:endParaRPr lang="hr-HR" dirty="0"/>
          </a:p>
        </p:txBody>
      </p:sp>
      <p:pic>
        <p:nvPicPr>
          <p:cNvPr id="102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2115" t="18294" r="18796" b="16463"/>
          <a:stretch>
            <a:fillRect/>
          </a:stretch>
        </p:blipFill>
        <p:spPr bwMode="auto">
          <a:xfrm>
            <a:off x="681586" y="1600200"/>
            <a:ext cx="761731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14348" y="1643050"/>
            <a:ext cx="4000528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785786" y="5786454"/>
            <a:ext cx="450059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5643570" y="1357298"/>
            <a:ext cx="2013693" cy="36933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naslov iznad tablice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169113">
            <a:off x="4848090" y="1416466"/>
            <a:ext cx="687894" cy="428628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TextBox 8"/>
          <p:cNvSpPr txBox="1"/>
          <p:nvPr/>
        </p:nvSpPr>
        <p:spPr>
          <a:xfrm>
            <a:off x="6143636" y="5857892"/>
            <a:ext cx="2857520" cy="923330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izvor tablice ispod </a:t>
            </a:r>
          </a:p>
          <a:p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(osim ako nije vlastita tablica, onda ne pišete ništa)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1757244">
            <a:off x="5329705" y="5960839"/>
            <a:ext cx="809139" cy="428628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107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avokutnik 32"/>
          <p:cNvSpPr/>
          <p:nvPr/>
        </p:nvSpPr>
        <p:spPr>
          <a:xfrm>
            <a:off x="142844" y="5000636"/>
            <a:ext cx="1714512" cy="1714512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NEZAVISNA VARIJABLA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dirty="0" smtClean="0">
                <a:solidFill>
                  <a:prstClr val="white"/>
                </a:solidFill>
                <a:latin typeface="+mj-lt"/>
              </a:rPr>
              <a:t>ona pojava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dirty="0" smtClean="0">
                <a:solidFill>
                  <a:prstClr val="white"/>
                </a:solidFill>
                <a:latin typeface="+mj-lt"/>
              </a:rPr>
              <a:t>koju smatramo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uzrokom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4" name="Pravokutnik 33"/>
          <p:cNvSpPr/>
          <p:nvPr/>
        </p:nvSpPr>
        <p:spPr>
          <a:xfrm>
            <a:off x="3071802" y="5000636"/>
            <a:ext cx="1714512" cy="1714512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ZAVISNA</a:t>
            </a: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VARIJABLA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ona pojava koju smatramo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posljedicom</a:t>
            </a:r>
            <a:endParaRPr lang="hr-HR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51" name="Grupa 50"/>
          <p:cNvGrpSpPr/>
          <p:nvPr/>
        </p:nvGrpSpPr>
        <p:grpSpPr>
          <a:xfrm>
            <a:off x="1785918" y="5214939"/>
            <a:ext cx="1357322" cy="571515"/>
            <a:chOff x="1928794" y="5357826"/>
            <a:chExt cx="1357322" cy="571515"/>
          </a:xfrm>
          <a:effectLst>
            <a:outerShdw blurRad="25400" dist="38100" dir="2700000" sx="98000" sy="98000" algn="tl" rotWithShape="0">
              <a:schemeClr val="tx1">
                <a:lumMod val="95000"/>
                <a:lumOff val="5000"/>
                <a:alpha val="64000"/>
              </a:schemeClr>
            </a:outerShdw>
          </a:effectLst>
        </p:grpSpPr>
        <p:grpSp>
          <p:nvGrpSpPr>
            <p:cNvPr id="49" name="Grupa 48"/>
            <p:cNvGrpSpPr/>
            <p:nvPr/>
          </p:nvGrpSpPr>
          <p:grpSpPr>
            <a:xfrm>
              <a:off x="1928794" y="5357826"/>
              <a:ext cx="1357322" cy="571515"/>
              <a:chOff x="2143108" y="5214950"/>
              <a:chExt cx="1143005" cy="571515"/>
            </a:xfrm>
          </p:grpSpPr>
          <p:sp>
            <p:nvSpPr>
              <p:cNvPr id="46" name="Right Arrow 6"/>
              <p:cNvSpPr/>
              <p:nvPr/>
            </p:nvSpPr>
            <p:spPr>
              <a:xfrm>
                <a:off x="2714612" y="5214950"/>
                <a:ext cx="571501" cy="57151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hr-HR">
                  <a:solidFill>
                    <a:prstClr val="white"/>
                  </a:solidFill>
                  <a:latin typeface="+mj-lt"/>
                </a:endParaRPr>
              </a:p>
            </p:txBody>
          </p:sp>
          <p:sp>
            <p:nvSpPr>
              <p:cNvPr id="48" name="Right Arrow 6"/>
              <p:cNvSpPr/>
              <p:nvPr/>
            </p:nvSpPr>
            <p:spPr>
              <a:xfrm rot="10800000">
                <a:off x="2143108" y="5214950"/>
                <a:ext cx="571501" cy="57151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hr-HR" dirty="0">
                  <a:solidFill>
                    <a:prstClr val="white"/>
                  </a:solidFill>
                  <a:latin typeface="+mj-lt"/>
                </a:endParaRPr>
              </a:p>
            </p:txBody>
          </p:sp>
        </p:grpSp>
        <p:sp>
          <p:nvSpPr>
            <p:cNvPr id="50" name="TekstniOkvir 49"/>
            <p:cNvSpPr txBox="1"/>
            <p:nvPr/>
          </p:nvSpPr>
          <p:spPr>
            <a:xfrm>
              <a:off x="2027808" y="5500702"/>
              <a:ext cx="1186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12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charset="0"/>
                </a:rPr>
                <a:t>UZROČNOST</a:t>
              </a:r>
              <a:endParaRPr lang="hr-HR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endParaRPr>
            </a:p>
          </p:txBody>
        </p:sp>
      </p:grpSp>
      <p:grpSp>
        <p:nvGrpSpPr>
          <p:cNvPr id="57" name="Grupa 50"/>
          <p:cNvGrpSpPr/>
          <p:nvPr/>
        </p:nvGrpSpPr>
        <p:grpSpPr>
          <a:xfrm>
            <a:off x="1785918" y="5857892"/>
            <a:ext cx="1357322" cy="571515"/>
            <a:chOff x="1928794" y="5357826"/>
            <a:chExt cx="1357322" cy="571515"/>
          </a:xfrm>
          <a:solidFill>
            <a:srgbClr val="009900"/>
          </a:solidFill>
          <a:effectLst>
            <a:outerShdw blurRad="25400" dist="38100" dir="2700000" sx="98000" sy="98000" algn="tl" rotWithShape="0">
              <a:schemeClr val="tx1">
                <a:lumMod val="95000"/>
                <a:lumOff val="5000"/>
                <a:alpha val="64000"/>
              </a:schemeClr>
            </a:outerShdw>
          </a:effectLst>
        </p:grpSpPr>
        <p:grpSp>
          <p:nvGrpSpPr>
            <p:cNvPr id="58" name="Grupa 48"/>
            <p:cNvGrpSpPr/>
            <p:nvPr/>
          </p:nvGrpSpPr>
          <p:grpSpPr>
            <a:xfrm>
              <a:off x="1928794" y="5357826"/>
              <a:ext cx="1357322" cy="571515"/>
              <a:chOff x="2143108" y="5214950"/>
              <a:chExt cx="1143005" cy="571515"/>
            </a:xfrm>
            <a:grpFill/>
          </p:grpSpPr>
          <p:sp>
            <p:nvSpPr>
              <p:cNvPr id="61" name="Right Arrow 6"/>
              <p:cNvSpPr/>
              <p:nvPr/>
            </p:nvSpPr>
            <p:spPr>
              <a:xfrm>
                <a:off x="2714612" y="5214950"/>
                <a:ext cx="571501" cy="57151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hr-HR">
                  <a:solidFill>
                    <a:prstClr val="white"/>
                  </a:solidFill>
                  <a:latin typeface="+mj-lt"/>
                </a:endParaRPr>
              </a:p>
            </p:txBody>
          </p:sp>
          <p:sp>
            <p:nvSpPr>
              <p:cNvPr id="62" name="Right Arrow 6"/>
              <p:cNvSpPr/>
              <p:nvPr/>
            </p:nvSpPr>
            <p:spPr>
              <a:xfrm rot="10800000">
                <a:off x="2143108" y="5214950"/>
                <a:ext cx="571501" cy="57151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hr-HR" dirty="0">
                  <a:solidFill>
                    <a:prstClr val="white"/>
                  </a:solidFill>
                  <a:latin typeface="+mj-lt"/>
                </a:endParaRPr>
              </a:p>
            </p:txBody>
          </p:sp>
        </p:grpSp>
        <p:sp>
          <p:nvSpPr>
            <p:cNvPr id="60" name="TekstniOkvir 49"/>
            <p:cNvSpPr txBox="1"/>
            <p:nvPr/>
          </p:nvSpPr>
          <p:spPr>
            <a:xfrm>
              <a:off x="2027808" y="5500702"/>
              <a:ext cx="118686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12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charset="0"/>
                </a:rPr>
                <a:t>KORELACIJA</a:t>
              </a:r>
              <a:endParaRPr lang="hr-HR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endParaRPr>
            </a:p>
          </p:txBody>
        </p:sp>
      </p:grpSp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86250" cy="714375"/>
          </a:xfrm>
        </p:spPr>
        <p:txBody>
          <a:bodyPr/>
          <a:lstStyle/>
          <a:p>
            <a:r>
              <a:rPr lang="hr-HR" sz="3600" b="1" dirty="0" smtClean="0">
                <a:solidFill>
                  <a:srgbClr val="FF0000"/>
                </a:solidFill>
              </a:rPr>
              <a:t>OSNOVNI POJMOVI</a:t>
            </a:r>
          </a:p>
        </p:txBody>
      </p:sp>
      <p:sp>
        <p:nvSpPr>
          <p:cNvPr id="5" name="Pravokutnik 4"/>
          <p:cNvSpPr/>
          <p:nvPr/>
        </p:nvSpPr>
        <p:spPr>
          <a:xfrm>
            <a:off x="214282" y="714356"/>
            <a:ext cx="4000528" cy="1143008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KONCEPT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apstraktna ideja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koja označava neki dio stvarnosti </a:t>
            </a:r>
            <a:br>
              <a:rPr lang="hr-HR" dirty="0" smtClean="0">
                <a:solidFill>
                  <a:prstClr val="white"/>
                </a:solidFill>
                <a:latin typeface="+mj-lt"/>
              </a:rPr>
            </a:br>
            <a:r>
              <a:rPr lang="hr-HR" i="1" dirty="0" smtClean="0">
                <a:solidFill>
                  <a:prstClr val="white"/>
                </a:solidFill>
                <a:latin typeface="+mj-lt"/>
              </a:rPr>
              <a:t>(u idealnom i pojednostavljenom obliku)</a:t>
            </a:r>
            <a:endParaRPr lang="hr-HR" i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Pravokutnik 5"/>
          <p:cNvSpPr/>
          <p:nvPr/>
        </p:nvSpPr>
        <p:spPr>
          <a:xfrm>
            <a:off x="5143504" y="142852"/>
            <a:ext cx="3857652" cy="1143008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GENERALIZACIJE</a:t>
            </a:r>
            <a:r>
              <a:rPr lang="hr-HR" sz="240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– 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iskazi </a:t>
            </a:r>
            <a:r>
              <a:rPr lang="hr-H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ili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tvrdnje </a:t>
            </a:r>
            <a:r>
              <a:rPr lang="hr-H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koje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opisuju odnos između dva ili više koncepata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Pravokutnik 6"/>
          <p:cNvSpPr/>
          <p:nvPr/>
        </p:nvSpPr>
        <p:spPr>
          <a:xfrm>
            <a:off x="5286380" y="2000235"/>
            <a:ext cx="2000264" cy="2143140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EMPIRIJSKA GENERALIZACIJA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tvrdnja o </a:t>
            </a:r>
            <a:r>
              <a:rPr lang="pl-PL" dirty="0" smtClean="0">
                <a:solidFill>
                  <a:prstClr val="white"/>
                </a:solidFill>
                <a:latin typeface="+mj-lt"/>
              </a:rPr>
              <a:t>odnosu  između koncepata koja se </a:t>
            </a:r>
            <a:r>
              <a:rPr lang="pl-PL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temelji  na stvarnom </a:t>
            </a:r>
            <a:r>
              <a:rPr lang="hr-HR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opažanju</a:t>
            </a:r>
            <a:endParaRPr lang="hr-HR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Pravokutnik 7"/>
          <p:cNvSpPr/>
          <p:nvPr/>
        </p:nvSpPr>
        <p:spPr>
          <a:xfrm>
            <a:off x="7358082" y="2000235"/>
            <a:ext cx="1643074" cy="2143140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HIPOTEZA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– generalizacije koje </a:t>
            </a:r>
            <a:r>
              <a:rPr lang="hr-HR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još nisu empirijski dokazane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(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pretpostavke o povezanosti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)</a:t>
            </a:r>
            <a:endParaRPr lang="hr-HR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Pravokutnik 18"/>
          <p:cNvSpPr/>
          <p:nvPr/>
        </p:nvSpPr>
        <p:spPr>
          <a:xfrm>
            <a:off x="2786050" y="2000240"/>
            <a:ext cx="1928826" cy="2143140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TEORIJA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empirijski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potvrđene generalizacije</a:t>
            </a:r>
            <a:r>
              <a:rPr lang="vi-VN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r>
              <a:rPr lang="hr-H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br>
              <a:rPr lang="hr-H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povezane u </a:t>
            </a:r>
            <a:r>
              <a:rPr lang="hr-H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logički organiziran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skup tvrdnji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3" name="Right Arrow 6"/>
          <p:cNvSpPr/>
          <p:nvPr/>
        </p:nvSpPr>
        <p:spPr>
          <a:xfrm flipH="1">
            <a:off x="4786317" y="2786053"/>
            <a:ext cx="428625" cy="571515"/>
          </a:xfrm>
          <a:prstGeom prst="rightArrow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Pravokutnik 26"/>
          <p:cNvSpPr/>
          <p:nvPr/>
        </p:nvSpPr>
        <p:spPr>
          <a:xfrm>
            <a:off x="71406" y="2500306"/>
            <a:ext cx="2571768" cy="1214446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VARIJABLE</a:t>
            </a:r>
            <a:r>
              <a:rPr lang="hr-H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koncepti čije su </a:t>
            </a:r>
            <a:r>
              <a:rPr lang="hr-HR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vrijednosti promjenjive</a:t>
            </a:r>
            <a:endParaRPr lang="hr-HR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2" name="Pravokutnik 41"/>
          <p:cNvSpPr/>
          <p:nvPr/>
        </p:nvSpPr>
        <p:spPr>
          <a:xfrm>
            <a:off x="5165748" y="4572008"/>
            <a:ext cx="2027215" cy="2143140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1600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(NULTA ili POČETNA)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HIPOTEZA</a:t>
            </a:r>
            <a:r>
              <a:rPr lang="hr-HR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prva </a:t>
            </a:r>
            <a:r>
              <a:rPr lang="hr-HR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hipoteza od koje se polazi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(od nje počinje istraživanje)</a:t>
            </a:r>
            <a:endParaRPr lang="hr-HR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3" name="Pravokutnik 42"/>
          <p:cNvSpPr/>
          <p:nvPr/>
        </p:nvSpPr>
        <p:spPr>
          <a:xfrm>
            <a:off x="7286644" y="4572008"/>
            <a:ext cx="1785950" cy="2143140"/>
          </a:xfrm>
          <a:prstGeom prst="rect">
            <a:avLst/>
          </a:prstGeom>
          <a:solidFill>
            <a:srgbClr val="002060"/>
          </a:solidFill>
          <a:effectLst>
            <a:outerShdw dist="50800" dir="3180000" algn="tl" rotWithShape="0">
              <a:schemeClr val="bg1">
                <a:lumMod val="75000"/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NEGATIVNA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HIPOTEZA</a:t>
            </a:r>
            <a:r>
              <a:rPr lang="hr-HR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– kada se hipoteza postavi u </a:t>
            </a:r>
            <a:r>
              <a:rPr lang="hr-HR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niječnom obliku</a:t>
            </a:r>
            <a:endParaRPr lang="hr-HR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88" name="Grupa 87"/>
          <p:cNvGrpSpPr/>
          <p:nvPr/>
        </p:nvGrpSpPr>
        <p:grpSpPr>
          <a:xfrm>
            <a:off x="1000100" y="3714752"/>
            <a:ext cx="2928958" cy="1285884"/>
            <a:chOff x="1000100" y="3714752"/>
            <a:chExt cx="2928958" cy="1285884"/>
          </a:xfrm>
        </p:grpSpPr>
        <p:cxnSp>
          <p:nvCxnSpPr>
            <p:cNvPr id="54" name="Kutni poveznik 53"/>
            <p:cNvCxnSpPr>
              <a:stCxn id="27" idx="2"/>
              <a:endCxn id="33" idx="0"/>
            </p:cNvCxnSpPr>
            <p:nvPr/>
          </p:nvCxnSpPr>
          <p:spPr>
            <a:xfrm rot="5400000">
              <a:off x="535753" y="4179099"/>
              <a:ext cx="1285884" cy="35719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Kutni poveznik 55"/>
            <p:cNvCxnSpPr>
              <a:stCxn id="27" idx="2"/>
              <a:endCxn id="34" idx="0"/>
            </p:cNvCxnSpPr>
            <p:nvPr/>
          </p:nvCxnSpPr>
          <p:spPr>
            <a:xfrm rot="16200000" flipH="1">
              <a:off x="2000232" y="3071810"/>
              <a:ext cx="1285884" cy="257176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a 80"/>
          <p:cNvGrpSpPr/>
          <p:nvPr/>
        </p:nvGrpSpPr>
        <p:grpSpPr>
          <a:xfrm>
            <a:off x="6286513" y="1285859"/>
            <a:ext cx="1893106" cy="714375"/>
            <a:chOff x="6286513" y="1285859"/>
            <a:chExt cx="1893106" cy="714375"/>
          </a:xfrm>
        </p:grpSpPr>
        <p:cxnSp>
          <p:nvCxnSpPr>
            <p:cNvPr id="59" name="Kutni poveznik 58"/>
            <p:cNvCxnSpPr>
              <a:stCxn id="6" idx="2"/>
              <a:endCxn id="8" idx="0"/>
            </p:cNvCxnSpPr>
            <p:nvPr/>
          </p:nvCxnSpPr>
          <p:spPr>
            <a:xfrm rot="16200000" flipH="1">
              <a:off x="7268787" y="1089402"/>
              <a:ext cx="714375" cy="1107289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Kutni poveznik 62"/>
            <p:cNvCxnSpPr>
              <a:stCxn id="6" idx="2"/>
              <a:endCxn id="7" idx="0"/>
            </p:cNvCxnSpPr>
            <p:nvPr/>
          </p:nvCxnSpPr>
          <p:spPr>
            <a:xfrm rot="5400000">
              <a:off x="6322234" y="1250138"/>
              <a:ext cx="714375" cy="78581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Kutni poveznik 66"/>
          <p:cNvCxnSpPr>
            <a:stCxn id="5" idx="3"/>
            <a:endCxn id="6" idx="1"/>
          </p:cNvCxnSpPr>
          <p:nvPr/>
        </p:nvCxnSpPr>
        <p:spPr>
          <a:xfrm flipV="1">
            <a:off x="4214810" y="714356"/>
            <a:ext cx="928694" cy="571504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Kutni poveznik 68"/>
          <p:cNvCxnSpPr>
            <a:stCxn id="5" idx="2"/>
            <a:endCxn id="27" idx="0"/>
          </p:cNvCxnSpPr>
          <p:nvPr/>
        </p:nvCxnSpPr>
        <p:spPr>
          <a:xfrm rot="5400000">
            <a:off x="1464447" y="1750207"/>
            <a:ext cx="642942" cy="857256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a 88"/>
          <p:cNvGrpSpPr/>
          <p:nvPr/>
        </p:nvGrpSpPr>
        <p:grpSpPr>
          <a:xfrm>
            <a:off x="6179357" y="4143375"/>
            <a:ext cx="2001057" cy="429426"/>
            <a:chOff x="6179357" y="4143375"/>
            <a:chExt cx="2001057" cy="429426"/>
          </a:xfrm>
        </p:grpSpPr>
        <p:cxnSp>
          <p:nvCxnSpPr>
            <p:cNvPr id="71" name="Kutni poveznik 70"/>
            <p:cNvCxnSpPr>
              <a:stCxn id="8" idx="2"/>
              <a:endCxn id="42" idx="0"/>
            </p:cNvCxnSpPr>
            <p:nvPr/>
          </p:nvCxnSpPr>
          <p:spPr>
            <a:xfrm rot="5400000">
              <a:off x="6965172" y="3357560"/>
              <a:ext cx="428633" cy="2000263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Kutni poveznik 72"/>
            <p:cNvCxnSpPr>
              <a:stCxn id="8" idx="2"/>
              <a:endCxn id="43" idx="0"/>
            </p:cNvCxnSpPr>
            <p:nvPr/>
          </p:nvCxnSpPr>
          <p:spPr>
            <a:xfrm rot="5400000">
              <a:off x="7965303" y="4357691"/>
              <a:ext cx="428633" cy="158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Pravokutnik 102"/>
          <p:cNvSpPr/>
          <p:nvPr/>
        </p:nvSpPr>
        <p:spPr>
          <a:xfrm>
            <a:off x="5286380" y="2928934"/>
            <a:ext cx="3714776" cy="1214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err="1" smtClean="0">
                <a:solidFill>
                  <a:prstClr val="black"/>
                </a:solidFill>
                <a:latin typeface="+mj-lt"/>
              </a:rPr>
              <a:t>npr</a:t>
            </a:r>
            <a:r>
              <a:rPr lang="hr-HR" sz="2000" dirty="0" smtClean="0">
                <a:solidFill>
                  <a:prstClr val="black"/>
                </a:solidFill>
                <a:latin typeface="+mj-lt"/>
              </a:rPr>
              <a:t>. </a:t>
            </a:r>
            <a:r>
              <a:rPr lang="pl-PL" sz="2000" dirty="0" smtClean="0">
                <a:solidFill>
                  <a:prstClr val="black"/>
                </a:solidFill>
                <a:latin typeface="+mj-lt"/>
              </a:rPr>
              <a:t>stopa nataliteta u društvu opada s porastom razine industrijalizacije</a:t>
            </a:r>
            <a:endParaRPr lang="hr-HR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6" name="Pravokutnik 105"/>
          <p:cNvSpPr/>
          <p:nvPr/>
        </p:nvSpPr>
        <p:spPr>
          <a:xfrm>
            <a:off x="142844" y="5143512"/>
            <a:ext cx="4643470" cy="1571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08" name="Slika 107" descr="hot_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26" y="5286388"/>
            <a:ext cx="1803400" cy="1346200"/>
          </a:xfrm>
          <a:prstGeom prst="rect">
            <a:avLst/>
          </a:prstGeom>
        </p:spPr>
      </p:pic>
      <p:sp>
        <p:nvSpPr>
          <p:cNvPr id="109" name="Right Arrow 6"/>
          <p:cNvSpPr/>
          <p:nvPr/>
        </p:nvSpPr>
        <p:spPr>
          <a:xfrm>
            <a:off x="2214546" y="5715016"/>
            <a:ext cx="428625" cy="5715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10" name="Slika 109" descr="cold_wa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6" y="5286388"/>
            <a:ext cx="1778000" cy="876300"/>
          </a:xfrm>
          <a:prstGeom prst="rect">
            <a:avLst/>
          </a:prstGeom>
        </p:spPr>
      </p:pic>
      <p:pic>
        <p:nvPicPr>
          <p:cNvPr id="104" name="Slika 103" descr="fire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85720" y="5857892"/>
            <a:ext cx="1244048" cy="820051"/>
          </a:xfrm>
          <a:prstGeom prst="rect">
            <a:avLst/>
          </a:prstGeom>
        </p:spPr>
      </p:pic>
      <p:sp>
        <p:nvSpPr>
          <p:cNvPr id="111" name="Pravokutnik 110"/>
          <p:cNvSpPr/>
          <p:nvPr/>
        </p:nvSpPr>
        <p:spPr>
          <a:xfrm>
            <a:off x="2928926" y="4929198"/>
            <a:ext cx="1643074" cy="357190"/>
          </a:xfrm>
          <a:prstGeom prst="rect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b="1" dirty="0" smtClean="0">
                <a:solidFill>
                  <a:schemeClr val="bg1"/>
                </a:solidFill>
                <a:latin typeface="+mj-lt"/>
              </a:rPr>
              <a:t>ZAVISNA</a:t>
            </a:r>
            <a:endParaRPr lang="hr-H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Pravokutnik 111"/>
          <p:cNvSpPr/>
          <p:nvPr/>
        </p:nvSpPr>
        <p:spPr>
          <a:xfrm>
            <a:off x="285720" y="4929198"/>
            <a:ext cx="1643074" cy="3571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b="1" dirty="0" smtClean="0">
                <a:solidFill>
                  <a:prstClr val="white"/>
                </a:solidFill>
                <a:latin typeface="+mj-lt"/>
              </a:rPr>
              <a:t>NEZAVISNA</a:t>
            </a:r>
            <a:endParaRPr lang="hr-HR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2" name="Pravokutnik 121"/>
          <p:cNvSpPr/>
          <p:nvPr/>
        </p:nvSpPr>
        <p:spPr>
          <a:xfrm>
            <a:off x="142844" y="5143512"/>
            <a:ext cx="4643470" cy="1571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err="1" smtClean="0">
                <a:solidFill>
                  <a:prstClr val="black"/>
                </a:solidFill>
                <a:latin typeface="+mj-lt"/>
              </a:rPr>
              <a:t>npr</a:t>
            </a:r>
            <a:r>
              <a:rPr lang="hr-HR" sz="2000" dirty="0" smtClean="0">
                <a:solidFill>
                  <a:prstClr val="black"/>
                </a:solidFill>
                <a:latin typeface="+mj-lt"/>
              </a:rPr>
              <a:t>. viši socioekonomski položaj žene (nezavisna varijabla) – niža stopa smrtnosti novorođenčadi (zavisna varijabla)</a:t>
            </a:r>
            <a:endParaRPr lang="hr-HR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3" name="Pravokutnik 122"/>
          <p:cNvSpPr/>
          <p:nvPr/>
        </p:nvSpPr>
        <p:spPr>
          <a:xfrm>
            <a:off x="142844" y="5143512"/>
            <a:ext cx="4643470" cy="1571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smtClean="0">
                <a:solidFill>
                  <a:prstClr val="black"/>
                </a:solidFill>
                <a:latin typeface="+mj-lt"/>
              </a:rPr>
              <a:t>socioekonomski položaj žene:</a:t>
            </a:r>
            <a:endParaRPr lang="hr-HR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5" name="Pravokutnik 124"/>
          <p:cNvSpPr/>
          <p:nvPr/>
        </p:nvSpPr>
        <p:spPr>
          <a:xfrm>
            <a:off x="285720" y="5572140"/>
            <a:ext cx="2286016" cy="3571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fontAlgn="base">
              <a:spcBef>
                <a:spcPct val="0"/>
              </a:spcBef>
              <a:spcAft>
                <a:spcPct val="0"/>
              </a:spcAft>
            </a:pPr>
            <a:r>
              <a:rPr lang="hr-HR" b="1" smtClean="0">
                <a:solidFill>
                  <a:prstClr val="white"/>
                </a:solidFill>
                <a:latin typeface="+mj-lt"/>
              </a:rPr>
              <a:t>stupanj obrazovanja</a:t>
            </a:r>
            <a:endParaRPr lang="hr-HR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6" name="Pravokutnik 125"/>
          <p:cNvSpPr/>
          <p:nvPr/>
        </p:nvSpPr>
        <p:spPr>
          <a:xfrm>
            <a:off x="285720" y="5929330"/>
            <a:ext cx="2286016" cy="3571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fontAlgn="base">
              <a:spcBef>
                <a:spcPct val="0"/>
              </a:spcBef>
              <a:spcAft>
                <a:spcPct val="0"/>
              </a:spcAft>
            </a:pPr>
            <a:r>
              <a:rPr lang="hr-HR" b="1" smtClean="0">
                <a:solidFill>
                  <a:prstClr val="white"/>
                </a:solidFill>
                <a:latin typeface="+mj-lt"/>
              </a:rPr>
              <a:t>visina primanja</a:t>
            </a:r>
            <a:endParaRPr lang="hr-HR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7" name="Pravokutnik 126"/>
          <p:cNvSpPr/>
          <p:nvPr/>
        </p:nvSpPr>
        <p:spPr>
          <a:xfrm>
            <a:off x="285720" y="6286520"/>
            <a:ext cx="2286016" cy="3571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fontAlgn="base">
              <a:spcBef>
                <a:spcPct val="0"/>
              </a:spcBef>
              <a:spcAft>
                <a:spcPct val="0"/>
              </a:spcAft>
            </a:pPr>
            <a:r>
              <a:rPr lang="hr-HR" b="1" smtClean="0">
                <a:solidFill>
                  <a:prstClr val="white"/>
                </a:solidFill>
                <a:latin typeface="+mj-lt"/>
              </a:rPr>
              <a:t>vrsta posla</a:t>
            </a:r>
            <a:endParaRPr lang="hr-HR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8" name="Right Arrow 6"/>
          <p:cNvSpPr/>
          <p:nvPr/>
        </p:nvSpPr>
        <p:spPr>
          <a:xfrm>
            <a:off x="2643174" y="5786454"/>
            <a:ext cx="428625" cy="571515"/>
          </a:xfrm>
          <a:prstGeom prst="rightArrow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hr-HR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9" name="Pravokutnik 128"/>
          <p:cNvSpPr/>
          <p:nvPr/>
        </p:nvSpPr>
        <p:spPr>
          <a:xfrm>
            <a:off x="3143240" y="5572140"/>
            <a:ext cx="1500198" cy="1071570"/>
          </a:xfrm>
          <a:prstGeom prst="rect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b="1" smtClean="0">
                <a:solidFill>
                  <a:schemeClr val="bg1"/>
                </a:solidFill>
                <a:latin typeface="+mj-lt"/>
              </a:rPr>
              <a:t>STOPA SMRTNOSTI DOJENČADI</a:t>
            </a:r>
            <a:endParaRPr lang="hr-H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Pravokutnik 102"/>
          <p:cNvSpPr/>
          <p:nvPr/>
        </p:nvSpPr>
        <p:spPr>
          <a:xfrm>
            <a:off x="5286380" y="2928934"/>
            <a:ext cx="3714776" cy="1214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err="1" smtClean="0">
                <a:solidFill>
                  <a:prstClr val="black"/>
                </a:solidFill>
                <a:latin typeface="+mj-lt"/>
              </a:rPr>
              <a:t>npr</a:t>
            </a:r>
            <a:r>
              <a:rPr lang="hr-HR" sz="2000" dirty="0" smtClean="0">
                <a:solidFill>
                  <a:prstClr val="black"/>
                </a:solidFill>
                <a:latin typeface="+mj-lt"/>
              </a:rPr>
              <a:t>.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</a:rPr>
              <a:t>stopa nataliteta </a:t>
            </a:r>
            <a:r>
              <a:rPr lang="pl-PL" sz="2000" dirty="0" smtClean="0">
                <a:solidFill>
                  <a:prstClr val="black"/>
                </a:solidFill>
                <a:latin typeface="+mj-lt"/>
              </a:rPr>
              <a:t>u društvu opada s porastom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</a:rPr>
              <a:t>razine industrijalizacije</a:t>
            </a:r>
            <a:endParaRPr lang="hr-HR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25" y="1968507"/>
            <a:ext cx="4321999" cy="4206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tx1"/>
                </a:solidFill>
              </a:rPr>
              <a:t>društvo, religija, klasa, rasa, spol, industrijalizacija, društvena </a:t>
            </a:r>
            <a:r>
              <a:rPr lang="hr-HR" dirty="0" err="1" smtClean="0">
                <a:solidFill>
                  <a:schemeClr val="tx1"/>
                </a:solidFill>
              </a:rPr>
              <a:t>solidarnost...</a:t>
            </a:r>
            <a:r>
              <a:rPr lang="hr-H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49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 animBg="1"/>
      <p:bldP spid="34" grpId="0" build="allAtOnce" animBg="1"/>
      <p:bldP spid="5" grpId="0" uiExpand="1" build="allAtOnce" animBg="1"/>
      <p:bldP spid="6" grpId="0" build="allAtOnce" animBg="1"/>
      <p:bldP spid="7" grpId="0" build="allAtOnce" animBg="1"/>
      <p:bldP spid="8" grpId="0" build="allAtOnce" animBg="1"/>
      <p:bldP spid="19" grpId="0" build="allAtOnce" animBg="1"/>
      <p:bldP spid="23" grpId="0" animBg="1"/>
      <p:bldP spid="27" grpId="0" build="allAtOnce" animBg="1"/>
      <p:bldP spid="42" grpId="0" build="allAtOnce" animBg="1"/>
      <p:bldP spid="43" grpId="0" build="allAtOnce" animBg="1"/>
      <p:bldP spid="103" grpId="0" build="allAtOnce" animBg="1"/>
      <p:bldP spid="106" grpId="0" animBg="1"/>
      <p:bldP spid="109" grpId="0" animBg="1"/>
      <p:bldP spid="111" grpId="0" build="allAtOnce" animBg="1"/>
      <p:bldP spid="112" grpId="0" build="allAtOnce" animBg="1"/>
      <p:bldP spid="122" grpId="0" animBg="1"/>
      <p:bldP spid="123" grpId="0" animBg="1"/>
      <p:bldP spid="125" grpId="0" build="allAtOnce" animBg="1"/>
      <p:bldP spid="126" grpId="0" build="allAtOnce" animBg="1"/>
      <p:bldP spid="127" grpId="0" build="allAtOnce" animBg="1"/>
      <p:bldP spid="128" grpId="0" animBg="1"/>
      <p:bldP spid="129" grpId="0" build="allAtOnce" animBg="1"/>
      <p:bldP spid="74" grpId="0" build="allAtOnce" animBg="1"/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14282" y="3143248"/>
            <a:ext cx="5357850" cy="207170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 rot="20620832">
            <a:off x="88554" y="217721"/>
            <a:ext cx="2286016" cy="1928826"/>
          </a:xfrm>
          <a:prstGeom prst="cloud">
            <a:avLst/>
          </a:prstGeom>
          <a:solidFill>
            <a:srgbClr val="CC33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ZADAĆA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loud 15"/>
          <p:cNvSpPr/>
          <p:nvPr/>
        </p:nvSpPr>
        <p:spPr>
          <a:xfrm rot="20496399">
            <a:off x="1646955" y="1244548"/>
            <a:ext cx="2286016" cy="1753314"/>
          </a:xfrm>
          <a:prstGeom prst="cloud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RELIGIJA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loud 14"/>
          <p:cNvSpPr/>
          <p:nvPr/>
        </p:nvSpPr>
        <p:spPr>
          <a:xfrm rot="887795">
            <a:off x="1683663" y="361268"/>
            <a:ext cx="2286016" cy="1657057"/>
          </a:xfrm>
          <a:prstGeom prst="cloud">
            <a:avLst/>
          </a:prstGeom>
          <a:solidFill>
            <a:srgbClr val="0099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ŠKOLA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loud 1"/>
          <p:cNvSpPr/>
          <p:nvPr/>
        </p:nvSpPr>
        <p:spPr>
          <a:xfrm rot="21264409">
            <a:off x="207808" y="1097280"/>
            <a:ext cx="2286016" cy="1795964"/>
          </a:xfrm>
          <a:prstGeom prst="cloud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DRUŠTVO</a:t>
            </a:r>
            <a:endParaRPr lang="hr-H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6429388" y="642918"/>
            <a:ext cx="2286016" cy="2286016"/>
          </a:xfrm>
          <a:prstGeom prst="smileyFace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25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POJEDINAC</a:t>
            </a:r>
            <a:endParaRPr lang="hr-HR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4071934" y="1285860"/>
            <a:ext cx="2143140" cy="114300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18" name="Group 20"/>
          <p:cNvGrpSpPr/>
          <p:nvPr/>
        </p:nvGrpSpPr>
        <p:grpSpPr>
          <a:xfrm>
            <a:off x="323528" y="3000372"/>
            <a:ext cx="4885693" cy="1323439"/>
            <a:chOff x="1395098" y="3643314"/>
            <a:chExt cx="4885693" cy="1323439"/>
          </a:xfrm>
        </p:grpSpPr>
        <p:sp>
          <p:nvSpPr>
            <p:cNvPr id="5" name="Plus 4"/>
            <p:cNvSpPr/>
            <p:nvPr/>
          </p:nvSpPr>
          <p:spPr>
            <a:xfrm>
              <a:off x="2516437" y="3876405"/>
              <a:ext cx="857256" cy="857256"/>
            </a:xfrm>
            <a:prstGeom prst="mathPlus">
              <a:avLst/>
            </a:prstGeom>
            <a:solidFill>
              <a:srgbClr val="3E6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hr-HR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95098" y="3643314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dirty="0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A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11322" y="3643314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B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Equal 7"/>
            <p:cNvSpPr/>
            <p:nvPr/>
          </p:nvSpPr>
          <p:spPr>
            <a:xfrm>
              <a:off x="4623858" y="3983562"/>
              <a:ext cx="785818" cy="642942"/>
            </a:xfrm>
            <a:prstGeom prst="mathEqual">
              <a:avLst/>
            </a:prstGeom>
            <a:solidFill>
              <a:srgbClr val="3E6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5538" y="3643314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dirty="0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C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7158" y="4000504"/>
            <a:ext cx="4852063" cy="1323439"/>
            <a:chOff x="1428728" y="4857760"/>
            <a:chExt cx="4852063" cy="1323439"/>
          </a:xfrm>
        </p:grpSpPr>
        <p:sp>
          <p:nvSpPr>
            <p:cNvPr id="10" name="TextBox 9"/>
            <p:cNvSpPr txBox="1"/>
            <p:nvPr/>
          </p:nvSpPr>
          <p:spPr>
            <a:xfrm>
              <a:off x="1428728" y="4857760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dirty="0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A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8992" y="4857760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dirty="0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B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Equal 11"/>
            <p:cNvSpPr/>
            <p:nvPr/>
          </p:nvSpPr>
          <p:spPr>
            <a:xfrm>
              <a:off x="4570279" y="5198008"/>
              <a:ext cx="785818" cy="642942"/>
            </a:xfrm>
            <a:prstGeom prst="mathEqual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hr-HR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55538" y="4857760"/>
              <a:ext cx="9252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hr-HR" sz="8000" b="1" dirty="0" smtClean="0">
                  <a:solidFill>
                    <a:prstClr val="black"/>
                  </a:solidFill>
                  <a:latin typeface="Arial" charset="0"/>
                  <a:cs typeface="Arial" charset="0"/>
                </a:rPr>
                <a:t>C</a:t>
              </a:r>
              <a:endParaRPr lang="hr-HR" sz="80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4" name="Minus 13"/>
            <p:cNvSpPr/>
            <p:nvPr/>
          </p:nvSpPr>
          <p:spPr>
            <a:xfrm>
              <a:off x="2570015" y="5162289"/>
              <a:ext cx="642942" cy="714380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hr-HR">
                <a:solidFill>
                  <a:prstClr val="white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266237" y="4195335"/>
            <a:ext cx="1039098" cy="1039098"/>
          </a:xfrm>
          <a:prstGeom prst="ellipse">
            <a:avLst/>
          </a:prstGeom>
          <a:noFill/>
          <a:ln w="1143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253443" y="4147385"/>
            <a:ext cx="1014361" cy="1034750"/>
          </a:xfrm>
          <a:prstGeom prst="ellipse">
            <a:avLst/>
          </a:prstGeom>
          <a:noFill/>
          <a:ln w="1143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25" name="Line Callout 2 (Border and Accent Bar) 24"/>
          <p:cNvSpPr/>
          <p:nvPr/>
        </p:nvSpPr>
        <p:spPr>
          <a:xfrm>
            <a:off x="4786314" y="214290"/>
            <a:ext cx="1643074" cy="428628"/>
          </a:xfrm>
          <a:prstGeom prst="accentBorderCallout2">
            <a:avLst>
              <a:gd name="adj1" fmla="val 15943"/>
              <a:gd name="adj2" fmla="val -3687"/>
              <a:gd name="adj3" fmla="val 18750"/>
              <a:gd name="adj4" fmla="val -16667"/>
              <a:gd name="adj5" fmla="val 159595"/>
              <a:gd name="adj6" fmla="val -97966"/>
            </a:avLst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smtClean="0">
                <a:solidFill>
                  <a:prstClr val="black"/>
                </a:solidFill>
                <a:cs typeface="Calibri" pitchFamily="34" charset="0"/>
              </a:rPr>
              <a:t>KONCEPTI</a:t>
            </a:r>
            <a:endParaRPr lang="hr-HR" sz="2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6" name="Line Callout 2 (Border and Accent Bar) 25"/>
          <p:cNvSpPr/>
          <p:nvPr/>
        </p:nvSpPr>
        <p:spPr>
          <a:xfrm>
            <a:off x="6460738" y="3143248"/>
            <a:ext cx="2071702" cy="428628"/>
          </a:xfrm>
          <a:prstGeom prst="accentBorderCallout2">
            <a:avLst>
              <a:gd name="adj1" fmla="val 15943"/>
              <a:gd name="adj2" fmla="val -3687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rgbClr val="3E6C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HIPOTEZA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7" name="Line Callout 2 (Border and Accent Bar) 26"/>
          <p:cNvSpPr/>
          <p:nvPr/>
        </p:nvSpPr>
        <p:spPr>
          <a:xfrm>
            <a:off x="6460738" y="3643314"/>
            <a:ext cx="2071702" cy="642942"/>
          </a:xfrm>
          <a:prstGeom prst="accentBorderCallout2">
            <a:avLst>
              <a:gd name="adj1" fmla="val 15943"/>
              <a:gd name="adj2" fmla="val -3687"/>
              <a:gd name="adj3" fmla="val 18750"/>
              <a:gd name="adj4" fmla="val -16667"/>
              <a:gd name="adj5" fmla="val 103144"/>
              <a:gd name="adj6" fmla="val -48991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NEGATIVNA HIPOTEZA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8" name="Line Callout 2 (Border and Accent Bar) 27"/>
          <p:cNvSpPr/>
          <p:nvPr/>
        </p:nvSpPr>
        <p:spPr>
          <a:xfrm>
            <a:off x="6215074" y="4572008"/>
            <a:ext cx="2071702" cy="500066"/>
          </a:xfrm>
          <a:prstGeom prst="accentBorderCallout2">
            <a:avLst>
              <a:gd name="adj1" fmla="val 15943"/>
              <a:gd name="adj2" fmla="val -3687"/>
              <a:gd name="adj3" fmla="val 18750"/>
              <a:gd name="adj4" fmla="val -16667"/>
              <a:gd name="adj5" fmla="val 18934"/>
              <a:gd name="adj6" fmla="val -31568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800" b="1" dirty="0" smtClean="0">
                <a:solidFill>
                  <a:prstClr val="black"/>
                </a:solidFill>
                <a:cs typeface="Calibri" pitchFamily="34" charset="0"/>
              </a:rPr>
              <a:t>TEORIJA</a:t>
            </a:r>
            <a:endParaRPr lang="hr-HR" sz="2800" b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9" name="Line Callout 2 (Border and Accent Bar) 28"/>
          <p:cNvSpPr/>
          <p:nvPr/>
        </p:nvSpPr>
        <p:spPr>
          <a:xfrm>
            <a:off x="3786182" y="5857892"/>
            <a:ext cx="2071702" cy="642942"/>
          </a:xfrm>
          <a:prstGeom prst="accentBorderCallout2">
            <a:avLst>
              <a:gd name="adj1" fmla="val 15943"/>
              <a:gd name="adj2" fmla="val -3687"/>
              <a:gd name="adj3" fmla="val -28287"/>
              <a:gd name="adj4" fmla="val -11610"/>
              <a:gd name="adj5" fmla="val -120356"/>
              <a:gd name="adj6" fmla="val 29227"/>
            </a:avLst>
          </a:prstGeom>
          <a:solidFill>
            <a:srgbClr val="0099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ZAVISNA VARIJABLA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0" name="Line Callout 2 (Border and Accent Bar) 29"/>
          <p:cNvSpPr/>
          <p:nvPr/>
        </p:nvSpPr>
        <p:spPr>
          <a:xfrm>
            <a:off x="1643042" y="5857892"/>
            <a:ext cx="1643074" cy="642942"/>
          </a:xfrm>
          <a:prstGeom prst="accentBorderCallout2">
            <a:avLst>
              <a:gd name="adj1" fmla="val 15943"/>
              <a:gd name="adj2" fmla="val -3687"/>
              <a:gd name="adj3" fmla="val 18750"/>
              <a:gd name="adj4" fmla="val -16667"/>
              <a:gd name="adj5" fmla="val -98960"/>
              <a:gd name="adj6" fmla="val -37956"/>
            </a:avLst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NEZAVISNA VARIJABLA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1" name="Line Callout 2 (Border and Accent Bar) 30"/>
          <p:cNvSpPr/>
          <p:nvPr/>
        </p:nvSpPr>
        <p:spPr>
          <a:xfrm flipH="1">
            <a:off x="4786314" y="214290"/>
            <a:ext cx="1643074" cy="428628"/>
          </a:xfrm>
          <a:prstGeom prst="accentBorderCallout2">
            <a:avLst>
              <a:gd name="adj1" fmla="val 44013"/>
              <a:gd name="adj2" fmla="val -3687"/>
              <a:gd name="adj3" fmla="val 49627"/>
              <a:gd name="adj4" fmla="val -17399"/>
              <a:gd name="adj5" fmla="val 160219"/>
              <a:gd name="adj6" fmla="val -46667"/>
            </a:avLst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smtClean="0">
                <a:solidFill>
                  <a:prstClr val="black"/>
                </a:solidFill>
                <a:cs typeface="Calibri" pitchFamily="34" charset="0"/>
              </a:rPr>
              <a:t>KONCEPTI</a:t>
            </a:r>
            <a:endParaRPr lang="hr-HR" sz="2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2" name="Line Callout 2 (Border and Accent Bar) 31"/>
          <p:cNvSpPr/>
          <p:nvPr/>
        </p:nvSpPr>
        <p:spPr>
          <a:xfrm>
            <a:off x="4786314" y="214290"/>
            <a:ext cx="1643074" cy="428628"/>
          </a:xfrm>
          <a:prstGeom prst="accentBorderCallout2">
            <a:avLst>
              <a:gd name="adj1" fmla="val 74890"/>
              <a:gd name="adj2" fmla="val -4419"/>
              <a:gd name="adj3" fmla="val 77697"/>
              <a:gd name="adj4" fmla="val -16667"/>
              <a:gd name="adj5" fmla="val 438112"/>
              <a:gd name="adj6" fmla="val -101587"/>
            </a:avLst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smtClean="0">
                <a:solidFill>
                  <a:prstClr val="black"/>
                </a:solidFill>
                <a:cs typeface="Calibri" pitchFamily="34" charset="0"/>
              </a:rPr>
              <a:t>KONCEPTI</a:t>
            </a:r>
            <a:endParaRPr lang="hr-HR" sz="2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3" name="Line Callout 2 (Border and Accent Bar) 32"/>
          <p:cNvSpPr/>
          <p:nvPr/>
        </p:nvSpPr>
        <p:spPr>
          <a:xfrm>
            <a:off x="4786314" y="214290"/>
            <a:ext cx="1643074" cy="428628"/>
          </a:xfrm>
          <a:prstGeom prst="accentBorderCallout2">
            <a:avLst>
              <a:gd name="adj1" fmla="val 49627"/>
              <a:gd name="adj2" fmla="val -3686"/>
              <a:gd name="adj3" fmla="val 52434"/>
              <a:gd name="adj4" fmla="val -16667"/>
              <a:gd name="adj5" fmla="val 369497"/>
              <a:gd name="adj6" fmla="val -172006"/>
            </a:avLst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dirty="0" smtClean="0">
                <a:solidFill>
                  <a:prstClr val="black"/>
                </a:solidFill>
                <a:cs typeface="Calibri" pitchFamily="34" charset="0"/>
              </a:rPr>
              <a:t>KONCEPTI</a:t>
            </a:r>
            <a:endParaRPr lang="hr-HR" sz="2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4" name="Line Callout 2 (Border and Accent Bar) 33"/>
          <p:cNvSpPr/>
          <p:nvPr/>
        </p:nvSpPr>
        <p:spPr>
          <a:xfrm>
            <a:off x="4786314" y="214290"/>
            <a:ext cx="1643074" cy="428628"/>
          </a:xfrm>
          <a:prstGeom prst="accentBorderCallout2">
            <a:avLst>
              <a:gd name="adj1" fmla="val 32785"/>
              <a:gd name="adj2" fmla="val -3686"/>
              <a:gd name="adj3" fmla="val 35592"/>
              <a:gd name="adj4" fmla="val -15935"/>
              <a:gd name="adj5" fmla="val 86925"/>
              <a:gd name="adj6" fmla="val -188563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black"/>
                </a:solidFill>
                <a:cs typeface="Calibri" pitchFamily="34" charset="0"/>
              </a:rPr>
              <a:t>KONCEPTI</a:t>
            </a:r>
            <a:endParaRPr lang="hr-HR" sz="2000" b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6" name="Line Callout 3 (Border and Accent Bar) 35"/>
          <p:cNvSpPr/>
          <p:nvPr/>
        </p:nvSpPr>
        <p:spPr>
          <a:xfrm>
            <a:off x="4643438" y="2571744"/>
            <a:ext cx="2000264" cy="428628"/>
          </a:xfrm>
          <a:prstGeom prst="accentBorderCallout3">
            <a:avLst>
              <a:gd name="adj1" fmla="val 27171"/>
              <a:gd name="adj2" fmla="val -5334"/>
              <a:gd name="adj3" fmla="val 29978"/>
              <a:gd name="adj4" fmla="val -17291"/>
              <a:gd name="adj5" fmla="val -51578"/>
              <a:gd name="adj6" fmla="val -33509"/>
              <a:gd name="adj7" fmla="val -114404"/>
              <a:gd name="adj8" fmla="val -10205"/>
            </a:avLst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GENERALIZACIJE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Line Callout 2 (Border and Accent Bar) 37"/>
          <p:cNvSpPr/>
          <p:nvPr/>
        </p:nvSpPr>
        <p:spPr>
          <a:xfrm>
            <a:off x="1643042" y="5857892"/>
            <a:ext cx="1643074" cy="642942"/>
          </a:xfrm>
          <a:prstGeom prst="accentBorderCallout2">
            <a:avLst>
              <a:gd name="adj1" fmla="val 15943"/>
              <a:gd name="adj2" fmla="val -3687"/>
              <a:gd name="adj3" fmla="val -26101"/>
              <a:gd name="adj4" fmla="val -12923"/>
              <a:gd name="adj5" fmla="val -119247"/>
              <a:gd name="adj6" fmla="val 41537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NEZAVISNA VARIJABLA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5857884" y="5643578"/>
            <a:ext cx="357190" cy="1000132"/>
          </a:xfrm>
          <a:prstGeom prst="rightBrace">
            <a:avLst>
              <a:gd name="adj1" fmla="val 38649"/>
              <a:gd name="adj2" fmla="val 47193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57950" y="5648942"/>
            <a:ext cx="242889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>MJERIMO </a:t>
            </a:r>
            <a:r>
              <a:rPr lang="hr-HR" b="1" dirty="0" smtClean="0">
                <a:solidFill>
                  <a:srgbClr val="FF0000"/>
                </a:solidFill>
                <a:cs typeface="Calibri" pitchFamily="34" charset="0"/>
              </a:rPr>
              <a:t>UZROČNOST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0000"/>
                </a:solidFill>
                <a:cs typeface="Calibri" pitchFamily="34" charset="0"/>
              </a:rPr>
              <a:t>KORELACIJU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> MEĐU VARIJABLAMA</a:t>
            </a:r>
            <a:endParaRPr lang="hr-HR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95125" y="2838454"/>
            <a:ext cx="5886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8800" b="1" baseline="30000" dirty="0"/>
              <a:t>n</a:t>
            </a:r>
            <a:endParaRPr lang="hr-HR" sz="8800" b="1" dirty="0"/>
          </a:p>
        </p:txBody>
      </p:sp>
      <p:sp>
        <p:nvSpPr>
          <p:cNvPr id="42" name="Rectangle 41"/>
          <p:cNvSpPr/>
          <p:nvPr/>
        </p:nvSpPr>
        <p:spPr>
          <a:xfrm>
            <a:off x="3063242" y="2838454"/>
            <a:ext cx="5886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8800" b="1" baseline="30000" dirty="0"/>
              <a:t>n</a:t>
            </a:r>
            <a:endParaRPr lang="hr-HR" sz="8800" b="1" dirty="0"/>
          </a:p>
        </p:txBody>
      </p:sp>
      <p:sp>
        <p:nvSpPr>
          <p:cNvPr id="45" name="Rectangle 44"/>
          <p:cNvSpPr/>
          <p:nvPr/>
        </p:nvSpPr>
        <p:spPr>
          <a:xfrm>
            <a:off x="5004048" y="2838454"/>
            <a:ext cx="5886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8800" b="1" baseline="30000" dirty="0"/>
              <a:t>n</a:t>
            </a:r>
            <a:endParaRPr lang="hr-HR" sz="8800" b="1" dirty="0"/>
          </a:p>
        </p:txBody>
      </p:sp>
      <p:sp>
        <p:nvSpPr>
          <p:cNvPr id="46" name="Oval 45"/>
          <p:cNvSpPr/>
          <p:nvPr/>
        </p:nvSpPr>
        <p:spPr>
          <a:xfrm>
            <a:off x="2270414" y="4149080"/>
            <a:ext cx="1039098" cy="1039098"/>
          </a:xfrm>
          <a:prstGeom prst="ellipse">
            <a:avLst/>
          </a:prstGeom>
          <a:noFill/>
          <a:ln w="1143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9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 animBg="1"/>
      <p:bldP spid="26" grpId="0" build="allAtOnce" animBg="1"/>
      <p:bldP spid="27" grpId="0" build="allAtOnce" animBg="1"/>
      <p:bldP spid="28" grpId="0" build="allAtOnce" animBg="1"/>
      <p:bldP spid="29" grpId="0" build="allAtOnce" animBg="1"/>
      <p:bldP spid="30" grpId="0" build="allAtOnce" animBg="1"/>
      <p:bldP spid="31" grpId="0" build="allAtOnce" animBg="1"/>
      <p:bldP spid="32" grpId="0" build="allAtOnce" animBg="1"/>
      <p:bldP spid="33" grpId="0" build="allAtOnce" animBg="1"/>
      <p:bldP spid="34" grpId="0" build="allAtOnce" animBg="1"/>
      <p:bldP spid="36" grpId="0" build="allAtOnce" animBg="1"/>
      <p:bldP spid="38" grpId="0" build="allAtOnce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pPr>
              <a:buClrTx/>
              <a:buFont typeface="Calibri" pitchFamily="34" charset="0"/>
              <a:buChar char="─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HIPOTEZA</a:t>
            </a:r>
            <a:r>
              <a:rPr lang="vi-VN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– pretpostavka, nagađanje, zamisao rješenja koja </a:t>
            </a:r>
            <a:r>
              <a:rPr lang="vi-VN" sz="2800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još nije provjerena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, ali postoji </a:t>
            </a:r>
            <a:r>
              <a:rPr lang="vi-VN" sz="2800" u="sng" dirty="0" smtClean="0">
                <a:latin typeface="Calibri" pitchFamily="34" charset="0"/>
                <a:cs typeface="Calibri" pitchFamily="34" charset="0"/>
              </a:rPr>
              <a:t>realna mogućnost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 da se potvrdi u istraživanju</a:t>
            </a:r>
          </a:p>
          <a:p>
            <a:pPr lvl="1">
              <a:buClrTx/>
              <a:buFont typeface="Calibri" pitchFamily="34" charset="0"/>
              <a:buChar char="─"/>
            </a:pPr>
            <a:r>
              <a:rPr lang="vi-VN" sz="2400" dirty="0" smtClean="0">
                <a:latin typeface="Calibri" pitchFamily="34" charset="0"/>
                <a:cs typeface="Calibri" pitchFamily="34" charset="0"/>
              </a:rPr>
              <a:t>predstavlja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približno predviđanje</a:t>
            </a:r>
            <a:r>
              <a:rPr lang="vi-VN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koje služi kao početak nekog istraživanja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lvl="1">
              <a:buClrTx/>
              <a:buFont typeface="Calibri" pitchFamily="34" charset="0"/>
              <a:buChar char="─"/>
            </a:pPr>
            <a:endParaRPr lang="vi-VN" sz="2400" dirty="0" smtClean="0">
              <a:latin typeface="Calibri" pitchFamily="34" charset="0"/>
              <a:cs typeface="Calibri" pitchFamily="34" charset="0"/>
            </a:endParaRPr>
          </a:p>
          <a:p>
            <a:pPr>
              <a:buClrTx/>
              <a:buFont typeface="Calibri" pitchFamily="34" charset="0"/>
              <a:buChar char="─"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RADNA</a:t>
            </a:r>
            <a:r>
              <a:rPr lang="vi-V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HIPOTEZA</a:t>
            </a:r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NULTA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POČETNA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) – 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prva</a:t>
            </a:r>
            <a:r>
              <a:rPr lang="vi-VN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hipoteza</a:t>
            </a:r>
            <a:r>
              <a:rPr lang="vi-VN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od koje se polazi </a:t>
            </a:r>
            <a:r>
              <a:rPr lang="vi-VN" sz="2800" i="1" dirty="0" smtClean="0">
                <a:latin typeface="Calibri" pitchFamily="34" charset="0"/>
                <a:cs typeface="Calibri" pitchFamily="34" charset="0"/>
              </a:rPr>
              <a:t>(od nje počinje istraživanje)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ClrTx/>
              <a:buFont typeface="Calibri" pitchFamily="34" charset="0"/>
              <a:buChar char="─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NEGATIVNA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HIPOTEZA – kad se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hipoteza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postavi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niječnom</a:t>
            </a:r>
            <a:r>
              <a:rPr lang="hr-HR" sz="28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obliku</a:t>
            </a: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95536" y="-3634"/>
            <a:ext cx="8153400" cy="990600"/>
          </a:xfrm>
        </p:spPr>
        <p:txBody>
          <a:bodyPr/>
          <a:lstStyle/>
          <a:p>
            <a:r>
              <a:rPr lang="hr-HR" sz="4000" dirty="0" smtClean="0"/>
              <a:t>OSNOVNI POJMOVI</a:t>
            </a:r>
          </a:p>
        </p:txBody>
      </p:sp>
      <p:sp>
        <p:nvSpPr>
          <p:cNvPr id="4" name="Rectangle 3" hidden="1"/>
          <p:cNvSpPr/>
          <p:nvPr/>
        </p:nvSpPr>
        <p:spPr>
          <a:xfrm>
            <a:off x="214282" y="1357298"/>
            <a:ext cx="8786874" cy="53578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8000" indent="-288000"/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HIPOTEZE</a:t>
            </a:r>
            <a:endParaRPr lang="hr-HR" sz="24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288000" indent="-288000"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izvanškolske aktivnosti utječu na uspjeh u školi</a:t>
            </a:r>
          </a:p>
          <a:p>
            <a:pPr marL="288000" indent="-288000"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izvanškolske aktivnosti utječu na zdravlje i stavove o zdravlju</a:t>
            </a:r>
          </a:p>
          <a:p>
            <a:pPr marL="288000" indent="-288000"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mjesto boravka utječe na bavljenje izvanškolskim aktivnostima</a:t>
            </a:r>
          </a:p>
          <a:p>
            <a:pPr marL="288000" indent="-288000">
              <a:spcBef>
                <a:spcPts val="1800"/>
              </a:spcBef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češća konzumacija alkohola dovodi do razmišljanja da bez alkohola nema zabave</a:t>
            </a:r>
          </a:p>
          <a:p>
            <a:pPr marL="288000" indent="-288000"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vršnjaka na učestalost ispijanja alkohola je velika</a:t>
            </a:r>
          </a:p>
          <a:p>
            <a:pPr marL="288000" indent="-288000">
              <a:spcBef>
                <a:spcPts val="1800"/>
              </a:spcBef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mladi sa prebivalištem u gradu slušaju </a:t>
            </a:r>
            <a:r>
              <a:rPr lang="hr-HR" sz="2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turbofolk</a:t>
            </a: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više nego oni sa prebivalištem na selu</a:t>
            </a:r>
          </a:p>
          <a:p>
            <a:pPr marL="288000" indent="-288000">
              <a:buFont typeface="Arial" pitchFamily="34" charset="0"/>
              <a:buChar char="‒"/>
            </a:pPr>
            <a:r>
              <a:rPr lang="hr-HR" sz="2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vrsta glazbe i učestalost njenog slušanja utječe na raspoloženje mladih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297 - 298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8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5727" y="3645024"/>
            <a:ext cx="7786713" cy="3070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Slika 107" descr="hot_wa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584" y="4154502"/>
            <a:ext cx="1803400" cy="1346200"/>
          </a:xfrm>
          <a:prstGeom prst="rect">
            <a:avLst/>
          </a:prstGeom>
        </p:spPr>
      </p:pic>
      <p:pic>
        <p:nvPicPr>
          <p:cNvPr id="8" name="Slika 109" descr="cold_wa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64" y="4286256"/>
            <a:ext cx="1778000" cy="876300"/>
          </a:xfrm>
          <a:prstGeom prst="rect">
            <a:avLst/>
          </a:prstGeom>
        </p:spPr>
      </p:pic>
      <p:pic>
        <p:nvPicPr>
          <p:cNvPr id="9" name="Slika 103" descr="fire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378738" y="4823527"/>
            <a:ext cx="1244048" cy="8200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45727" y="5500702"/>
            <a:ext cx="7786713" cy="12144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r>
              <a:rPr lang="vi-VN" sz="2000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npr. </a:t>
            </a:r>
            <a:r>
              <a:rPr lang="vi-VN" sz="20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 </a:t>
            </a:r>
            <a:r>
              <a:rPr lang="vi-VN" sz="2000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povećanjem temperature </a:t>
            </a:r>
            <a:r>
              <a:rPr lang="vi-VN" sz="20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vode</a:t>
            </a:r>
            <a:r>
              <a:rPr lang="hr-HR" sz="20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vi-VN" sz="20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ubrzava se gibanje molekula u vodi</a:t>
            </a:r>
            <a:endParaRPr lang="hr-HR" sz="20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600"/>
              </a:spcBef>
              <a:defRPr/>
            </a:pP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TEMPERATURA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= NEZAVISNA VARIJABLA (uzrok)</a:t>
            </a:r>
          </a:p>
          <a:p>
            <a:pPr lvl="1">
              <a:defRPr/>
            </a:pPr>
            <a:r>
              <a:rPr lang="vi-VN" b="1" dirty="0">
                <a:solidFill>
                  <a:srgbClr val="009900"/>
                </a:solidFill>
                <a:latin typeface="Calibri" pitchFamily="34" charset="0"/>
                <a:cs typeface="Calibri" pitchFamily="34" charset="0"/>
              </a:rPr>
              <a:t>GIBANJE</a:t>
            </a:r>
            <a:r>
              <a:rPr lang="vi-VN" dirty="0">
                <a:solidFill>
                  <a:srgbClr val="0099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>
                <a:solidFill>
                  <a:srgbClr val="009900"/>
                </a:solidFill>
                <a:latin typeface="Calibri" pitchFamily="34" charset="0"/>
                <a:cs typeface="Calibri" pitchFamily="34" charset="0"/>
              </a:rPr>
              <a:t>MOLEKULA</a:t>
            </a:r>
            <a:r>
              <a:rPr lang="vi-VN" dirty="0">
                <a:solidFill>
                  <a:srgbClr val="0099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= ZAVISNA VARIJABLA (posljedica)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471" y="836712"/>
            <a:ext cx="9072529" cy="2257428"/>
          </a:xfrm>
        </p:spPr>
        <p:txBody>
          <a:bodyPr>
            <a:noAutofit/>
          </a:bodyPr>
          <a:lstStyle/>
          <a:p>
            <a:pPr>
              <a:buClrTx/>
              <a:buFont typeface="Calibri" pitchFamily="34" charset="0"/>
              <a:buChar char="─"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VARIJABLE</a:t>
            </a:r>
            <a:r>
              <a:rPr lang="vi-VN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– koncepti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(ideje)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čije su </a:t>
            </a:r>
            <a:r>
              <a:rPr lang="vi-VN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vrijednosti promjenjive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ClrTx/>
              <a:buFont typeface="Calibri" pitchFamily="34" charset="0"/>
              <a:buChar char="─"/>
            </a:pPr>
            <a:r>
              <a:rPr lang="vi-VN" i="1" dirty="0" smtClean="0">
                <a:latin typeface="Calibri" pitchFamily="34" charset="0"/>
                <a:cs typeface="Calibri" pitchFamily="34" charset="0"/>
              </a:rPr>
              <a:t>smisao znanstvenog istraživanja nalazi se u određivanju odnosa među varijablama</a:t>
            </a:r>
            <a:endParaRPr lang="hr-HR" i="1" dirty="0" smtClean="0">
              <a:latin typeface="Calibri" pitchFamily="34" charset="0"/>
              <a:cs typeface="Calibri" pitchFamily="34" charset="0"/>
            </a:endParaRPr>
          </a:p>
          <a:p>
            <a:pPr>
              <a:buClrTx/>
              <a:buFont typeface="Calibri" pitchFamily="34" charset="0"/>
              <a:buChar char="─"/>
            </a:pPr>
            <a:r>
              <a:rPr lang="vi-VN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Calibri"/>
                <a:ea typeface="Calibri"/>
                <a:cs typeface="Times New Roman"/>
              </a:rPr>
              <a:t>NEZAVISNA</a:t>
            </a:r>
            <a:r>
              <a:rPr lang="vi-VN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VARIJABLA</a:t>
            </a:r>
            <a:r>
              <a:rPr lang="vi-VN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ona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pojava koju smatramo 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uzrokom</a:t>
            </a:r>
            <a:endParaRPr lang="vi-VN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buClrTx/>
              <a:buFont typeface="Calibri" pitchFamily="34" charset="0"/>
              <a:buChar char="─"/>
            </a:pPr>
            <a:r>
              <a:rPr lang="vi-V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Calibri"/>
                <a:ea typeface="Calibri"/>
                <a:cs typeface="Times New Roman"/>
              </a:rPr>
              <a:t>ZAVISNA</a:t>
            </a:r>
            <a:r>
              <a:rPr lang="vi-VN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VARIJABLA</a:t>
            </a:r>
            <a:r>
              <a:rPr lang="vi-VN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ona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pojava koju smatramo </a:t>
            </a:r>
            <a:r>
              <a:rPr lang="vi-V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posljedicom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467544" y="77611"/>
            <a:ext cx="8153400" cy="615085"/>
          </a:xfrm>
        </p:spPr>
        <p:txBody>
          <a:bodyPr/>
          <a:lstStyle/>
          <a:p>
            <a:r>
              <a:rPr lang="hr-HR" dirty="0" smtClean="0"/>
              <a:t>OSNOVNI POJMOVI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817665" y="4500570"/>
            <a:ext cx="576064" cy="661986"/>
          </a:xfrm>
          <a:prstGeom prst="rightArrow">
            <a:avLst>
              <a:gd name="adj1" fmla="val 50000"/>
              <a:gd name="adj2" fmla="val 5231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Pravokutnik 110"/>
          <p:cNvSpPr/>
          <p:nvPr/>
        </p:nvSpPr>
        <p:spPr>
          <a:xfrm>
            <a:off x="5694870" y="3812622"/>
            <a:ext cx="1643074" cy="51864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ZAVISNA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Pravokutnik 111"/>
          <p:cNvSpPr/>
          <p:nvPr/>
        </p:nvSpPr>
        <p:spPr>
          <a:xfrm>
            <a:off x="2009352" y="3812622"/>
            <a:ext cx="1988119" cy="51864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NEZAVISNA</a:t>
            </a:r>
            <a:endParaRPr lang="hr-H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297 - 298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3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uiExpand="1" build="allAtOnce"/>
      <p:bldP spid="3" grpId="0" uiExpand="1" build="p"/>
      <p:bldP spid="7" grpId="0" animBg="1"/>
      <p:bldP spid="10" grpId="0" uiExpand="1" build="allAtOnce" animBg="1"/>
      <p:bldP spid="11" grpId="0" uiExpand="1" build="allAtOnce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ja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ijela_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3140</Words>
  <Application>Microsoft Office PowerPoint</Application>
  <PresentationFormat>On-screen Show (4:3)</PresentationFormat>
  <Paragraphs>679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moja_tema</vt:lpstr>
      <vt:lpstr>bijela_tema</vt:lpstr>
      <vt:lpstr>1_bijela_tema</vt:lpstr>
      <vt:lpstr>PowerPoint Presentation</vt:lpstr>
      <vt:lpstr>PowerPoint Presentation</vt:lpstr>
      <vt:lpstr>ETOS ZNANOSTI</vt:lpstr>
      <vt:lpstr>ETOS ZNANOSTI</vt:lpstr>
      <vt:lpstr>RAZVOJ ZNANOSTI</vt:lpstr>
      <vt:lpstr>OSNOVNI POJMOVI</vt:lpstr>
      <vt:lpstr>PowerPoint Presentation</vt:lpstr>
      <vt:lpstr>OSNOVNI POJMOVI</vt:lpstr>
      <vt:lpstr>OSNOVNI POJMOVI</vt:lpstr>
      <vt:lpstr>UZROČNOST / KORELACIJA</vt:lpstr>
      <vt:lpstr>KORELACIJA</vt:lpstr>
      <vt:lpstr>KORELACIJA</vt:lpstr>
      <vt:lpstr>2 PRISTUPA ISTRAŽIVANJU</vt:lpstr>
      <vt:lpstr>PowerPoint Presentation</vt:lpstr>
      <vt:lpstr>PowerPoint Presentation</vt:lpstr>
      <vt:lpstr>PowerPoint Presentation</vt:lpstr>
      <vt:lpstr>Kvantitativno</vt:lpstr>
      <vt:lpstr>PowerPoint Presentation</vt:lpstr>
      <vt:lpstr>Kvantitativno</vt:lpstr>
      <vt:lpstr>Kvantitativno</vt:lpstr>
      <vt:lpstr>Kvantitativno</vt:lpstr>
      <vt:lpstr>Kvantitativno</vt:lpstr>
      <vt:lpstr>2 PRISTUPA ISTRAŽIVANJU  (ponavljanje)</vt:lpstr>
      <vt:lpstr>VRSTE SOCIOLOŠKOG ISTRAŽIVANJA</vt:lpstr>
      <vt:lpstr>STRATEGIJE ISTRAŽIVANJA</vt:lpstr>
      <vt:lpstr>STRATEGIJE ISTRAŽIVANJA</vt:lpstr>
      <vt:lpstr>PONAVLJANJE</vt:lpstr>
      <vt:lpstr>PONAVLJANJE</vt:lpstr>
      <vt:lpstr>PONAVLJANJE</vt:lpstr>
      <vt:lpstr>GLAVNE METODE U SOCIOLOGIJI</vt:lpstr>
      <vt:lpstr>ANKETA</vt:lpstr>
      <vt:lpstr>PRAVILA ANKETIRANJA</vt:lpstr>
      <vt:lpstr>PRIMJER PITANJA U ANKETI     Likertova skala</vt:lpstr>
      <vt:lpstr>PRIMJER ANKETE (Likertova skala)</vt:lpstr>
      <vt:lpstr>ANKETA</vt:lpstr>
      <vt:lpstr>INTERVJU</vt:lpstr>
      <vt:lpstr>EKSPERIMENT</vt:lpstr>
      <vt:lpstr>PowerPoint Presentation</vt:lpstr>
      <vt:lpstr>primjer s uspjehom učenika u školi – samoispunjavajuće proročanstvo</vt:lpstr>
      <vt:lpstr>PowerPoint Presentation</vt:lpstr>
      <vt:lpstr>PROMATRANJE</vt:lpstr>
      <vt:lpstr>NEUTRALNO PROMATRANJE</vt:lpstr>
      <vt:lpstr>PROMATRANJE SA SUDJELOVANJEM</vt:lpstr>
      <vt:lpstr>PROMATRANJE SA SUDJELOVANJEM</vt:lpstr>
      <vt:lpstr>PROMATRANJE SA SUDJELOVANJEM</vt:lpstr>
      <vt:lpstr>ANALIZA POSTOJEĆIH PODATAKA</vt:lpstr>
      <vt:lpstr>PowerPoint Presentation</vt:lpstr>
      <vt:lpstr>PowerPoint Presentation</vt:lpstr>
      <vt:lpstr>IZGLED RADA</vt:lpstr>
      <vt:lpstr>ISTRAŽIVANJE </vt:lpstr>
      <vt:lpstr>UREĐIVANJE RADA</vt:lpstr>
      <vt:lpstr>TEME RADOVA PRIJAŠNJIH GODINA</vt:lpstr>
      <vt:lpstr>TEME ISTRAŽIVANJA PRIJAŠNJIH GENERACIJA</vt:lpstr>
      <vt:lpstr>NASLOVNA STRANICA</vt:lpstr>
      <vt:lpstr>Tekst treba formatirati na sljedeći način:</vt:lpstr>
      <vt:lpstr>Primjeri navođenja literature (na kraju rada)</vt:lpstr>
      <vt:lpstr>Kako navoditi literaturu u tekstu</vt:lpstr>
      <vt:lpstr>Citiranje grafičkih prikaza</vt:lpstr>
      <vt:lpstr>Citiranje tablica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cornx</dc:creator>
  <cp:lastModifiedBy>korisnik</cp:lastModifiedBy>
  <cp:revision>291</cp:revision>
  <dcterms:created xsi:type="dcterms:W3CDTF">2014-09-25T08:36:13Z</dcterms:created>
  <dcterms:modified xsi:type="dcterms:W3CDTF">2019-10-20T13:56:04Z</dcterms:modified>
</cp:coreProperties>
</file>